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62"/>
  </p:notesMasterIdLst>
  <p:handoutMasterIdLst>
    <p:handoutMasterId r:id="rId63"/>
  </p:handoutMasterIdLst>
  <p:sldIdLst>
    <p:sldId id="301" r:id="rId3"/>
    <p:sldId id="297" r:id="rId4"/>
    <p:sldId id="448" r:id="rId5"/>
    <p:sldId id="449" r:id="rId6"/>
    <p:sldId id="450" r:id="rId7"/>
    <p:sldId id="451" r:id="rId8"/>
    <p:sldId id="452" r:id="rId9"/>
    <p:sldId id="453" r:id="rId10"/>
    <p:sldId id="275" r:id="rId11"/>
    <p:sldId id="454" r:id="rId12"/>
    <p:sldId id="455" r:id="rId13"/>
    <p:sldId id="456" r:id="rId14"/>
    <p:sldId id="457" r:id="rId15"/>
    <p:sldId id="458" r:id="rId16"/>
    <p:sldId id="311" r:id="rId17"/>
    <p:sldId id="470" r:id="rId18"/>
    <p:sldId id="471" r:id="rId19"/>
    <p:sldId id="472" r:id="rId20"/>
    <p:sldId id="407" r:id="rId21"/>
    <p:sldId id="278" r:id="rId22"/>
    <p:sldId id="459" r:id="rId23"/>
    <p:sldId id="460" r:id="rId24"/>
    <p:sldId id="461" r:id="rId25"/>
    <p:sldId id="462" r:id="rId26"/>
    <p:sldId id="463" r:id="rId27"/>
    <p:sldId id="464" r:id="rId28"/>
    <p:sldId id="284" r:id="rId29"/>
    <p:sldId id="465" r:id="rId30"/>
    <p:sldId id="466" r:id="rId31"/>
    <p:sldId id="467" r:id="rId32"/>
    <p:sldId id="468" r:id="rId33"/>
    <p:sldId id="469" r:id="rId34"/>
    <p:sldId id="417" r:id="rId35"/>
    <p:sldId id="295" r:id="rId36"/>
    <p:sldId id="473" r:id="rId37"/>
    <p:sldId id="382" r:id="rId38"/>
    <p:sldId id="440" r:id="rId39"/>
    <p:sldId id="298" r:id="rId40"/>
    <p:sldId id="441" r:id="rId41"/>
    <p:sldId id="439" r:id="rId42"/>
    <p:sldId id="474" r:id="rId43"/>
    <p:sldId id="300" r:id="rId44"/>
    <p:sldId id="383" r:id="rId45"/>
    <p:sldId id="475" r:id="rId46"/>
    <p:sldId id="481" r:id="rId47"/>
    <p:sldId id="483" r:id="rId48"/>
    <p:sldId id="484" r:id="rId49"/>
    <p:sldId id="485" r:id="rId50"/>
    <p:sldId id="486" r:id="rId51"/>
    <p:sldId id="487" r:id="rId52"/>
    <p:sldId id="429" r:id="rId53"/>
    <p:sldId id="437" r:id="rId54"/>
    <p:sldId id="488" r:id="rId55"/>
    <p:sldId id="489" r:id="rId56"/>
    <p:sldId id="490" r:id="rId57"/>
    <p:sldId id="491" r:id="rId58"/>
    <p:sldId id="492" r:id="rId59"/>
    <p:sldId id="431" r:id="rId60"/>
    <p:sldId id="296" r:id="rId6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24" autoAdjust="0"/>
  </p:normalViewPr>
  <p:slideViewPr>
    <p:cSldViewPr>
      <p:cViewPr>
        <p:scale>
          <a:sx n="75" d="100"/>
          <a:sy n="75" d="100"/>
        </p:scale>
        <p:origin x="-1002"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9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4E70E-E8F4-4DD6-9CAA-450EDA2AEA5F}" type="datetimeFigureOut">
              <a:rPr lang="es-MX" smtClean="0"/>
              <a:pPr/>
              <a:t>27/03/2014</a:t>
            </a:fld>
            <a:endParaRPr lang="es-MX"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s-MX" dirty="0" smtClean="0"/>
              <a:t>SECRETAÍA DE DESARROLLO SOCIAL</a:t>
            </a:r>
            <a:endParaRPr lang="es-MX"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A769DF-C56F-443D-BDAD-30549AC659FA}" type="slidenum">
              <a:rPr lang="es-MX" smtClean="0"/>
              <a:pPr/>
              <a:t>‹Nº›</a:t>
            </a:fld>
            <a:endParaRPr lang="es-MX" dirty="0"/>
          </a:p>
        </p:txBody>
      </p:sp>
    </p:spTree>
    <p:extLst>
      <p:ext uri="{BB962C8B-B14F-4D97-AF65-F5344CB8AC3E}">
        <p14:creationId xmlns="" xmlns:p14="http://schemas.microsoft.com/office/powerpoint/2010/main" val="11481646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9AA065-504C-4629-A8F9-80CC78CBFDD6}" type="datetimeFigureOut">
              <a:rPr lang="es-MX" smtClean="0"/>
              <a:pPr/>
              <a:t>27/03/2014</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s-MX" dirty="0" smtClean="0"/>
              <a:t>SECRETAÍA DE DESARROLLO SOCIAL</a:t>
            </a:r>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6E28F8-4A60-4398-BF17-EAE17775994E}" type="slidenum">
              <a:rPr lang="es-MX" smtClean="0"/>
              <a:pPr/>
              <a:t>‹Nº›</a:t>
            </a:fld>
            <a:endParaRPr lang="es-MX" dirty="0"/>
          </a:p>
        </p:txBody>
      </p:sp>
    </p:spTree>
    <p:extLst>
      <p:ext uri="{BB962C8B-B14F-4D97-AF65-F5344CB8AC3E}">
        <p14:creationId xmlns="" xmlns:p14="http://schemas.microsoft.com/office/powerpoint/2010/main" val="37064977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noFill/>
          <a:ln>
            <a:solidFill>
              <a:srgbClr val="000000"/>
            </a:solidFill>
            <a:miter lim="800000"/>
            <a:headEnd/>
            <a:tailEnd/>
          </a:ln>
        </p:spPr>
      </p:sp>
      <p:sp>
        <p:nvSpPr>
          <p:cNvPr id="13315" name="Rectangle 3"/>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smtClean="0"/>
          </a:p>
        </p:txBody>
      </p:sp>
      <p:sp>
        <p:nvSpPr>
          <p:cNvPr id="112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17AEFB-4C02-4C68-9438-F27920F3C27A}" type="slidenum">
              <a:rPr lang="es-MX" smtClean="0"/>
              <a:pPr/>
              <a:t>58</a:t>
            </a:fld>
            <a:endParaRPr lang="es-MX"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9</a:t>
            </a:fld>
            <a:endParaRPr lang="es-MX"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10</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12</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90F3B9F-4C89-4440-8734-050901817B51}" type="slidenum">
              <a:rPr lang="es-MX" smtClean="0"/>
              <a:pPr/>
              <a:t>18</a:t>
            </a:fld>
            <a:endParaRPr lang="es-MX"/>
          </a:p>
        </p:txBody>
      </p:sp>
    </p:spTree>
    <p:extLst>
      <p:ext uri="{BB962C8B-B14F-4D97-AF65-F5344CB8AC3E}">
        <p14:creationId xmlns:p14="http://schemas.microsoft.com/office/powerpoint/2010/main" xmlns="" val="378827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58E62AB-7CAB-48EA-8B5F-08905883FF55}" type="slidenum">
              <a:rPr lang="es-MX" smtClean="0"/>
              <a:pPr/>
              <a:t>21</a:t>
            </a:fld>
            <a:endParaRPr lang="es-MX"/>
          </a:p>
        </p:txBody>
      </p:sp>
    </p:spTree>
    <p:extLst>
      <p:ext uri="{BB962C8B-B14F-4D97-AF65-F5344CB8AC3E}">
        <p14:creationId xmlns:p14="http://schemas.microsoft.com/office/powerpoint/2010/main" xmlns="" val="355207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BFEEF3B3-637E-4F97-B82B-B8B45D2BD2B5}" type="slidenum">
              <a:rPr lang="es-MX" smtClean="0"/>
              <a:pPr/>
              <a:t>30</a:t>
            </a:fld>
            <a:endParaRPr 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2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F36E94-7373-4152-A6C7-3E4A10A298D9}" type="slidenum">
              <a:rPr lang="es-MX" smtClean="0"/>
              <a:pPr/>
              <a:t>53</a:t>
            </a:fld>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noFill/>
          <a:ln>
            <a:solidFill>
              <a:srgbClr val="000000"/>
            </a:solidFill>
            <a:miter lim="800000"/>
            <a:headEnd/>
            <a:tailEnd/>
          </a:ln>
        </p:spPr>
      </p:sp>
      <p:sp>
        <p:nvSpPr>
          <p:cNvPr id="12291" name="Rectangle 3"/>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4A506DA-432E-4DD7-B933-C350FA28768F}" type="datetime1">
              <a:rPr lang="es-ES" smtClean="0"/>
              <a:pPr/>
              <a:t>27/03/2014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AC8BF78-A87C-40E9-96FD-A7D5C0B4F9A7}" type="datetime1">
              <a:rPr lang="es-ES" smtClean="0"/>
              <a:pPr/>
              <a:t>27/03/2014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53F4136-2417-41D4-BC91-1BC42DA1E310}" type="datetime1">
              <a:rPr lang="es-ES" smtClean="0"/>
              <a:pPr/>
              <a:t>27/03/2014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4EF5583D-CD71-485B-B762-A5F11405E9FB}" type="datetime1">
              <a:rPr lang="es-ES" smtClean="0"/>
              <a:pPr/>
              <a:t>27/03/2014</a:t>
            </a:fld>
            <a:endParaRPr lang="es-ES"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4 Marcador de número de diapositiva"/>
          <p:cNvSpPr>
            <a:spLocks noGrp="1"/>
          </p:cNvSpPr>
          <p:nvPr>
            <p:ph type="sldNum" sz="quarter" idx="12"/>
          </p:nvPr>
        </p:nvSpPr>
        <p:spPr/>
        <p:txBody>
          <a:bodyPr/>
          <a:lstStyle/>
          <a:p>
            <a:fld id="{D77B844D-A497-422C-8252-68432D19DF06}" type="slidenum">
              <a:rPr lang="es-ES" smtClean="0"/>
              <a:pPr/>
              <a:t>‹Nº›</a:t>
            </a:fld>
            <a:endParaRPr lang="es-E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7F170C5-F15F-4C71-9BA6-A84367712DFC}"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867383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5152F0A-0BE0-4DF9-A053-7CB22E8264CE}"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12311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FCB2781-39E1-42C9-944A-9171FAE72BCF}"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77237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F268AF68-F371-48AA-AA57-122FFB57CAEF}" type="datetime1">
              <a:rPr lang="es-ES" smtClean="0">
                <a:solidFill>
                  <a:prstClr val="black">
                    <a:tint val="75000"/>
                  </a:prstClr>
                </a:solidFill>
              </a:rPr>
              <a:pPr/>
              <a:t>27/03/2014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52941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FD71837-EF9B-4E60-92BF-F667D2BF0C2B}" type="datetime1">
              <a:rPr lang="es-ES" smtClean="0">
                <a:solidFill>
                  <a:prstClr val="black">
                    <a:tint val="75000"/>
                  </a:prstClr>
                </a:solidFill>
              </a:rPr>
              <a:pPr/>
              <a:t>27/03/2014</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414586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B677FF1-3462-4E0E-8D90-EF53203CE9B2}" type="datetime1">
              <a:rPr lang="es-ES" smtClean="0">
                <a:solidFill>
                  <a:prstClr val="black">
                    <a:tint val="75000"/>
                  </a:prstClr>
                </a:solidFill>
              </a:rPr>
              <a:pPr/>
              <a:t>27/03/2014</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126494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D3F9FD4-E003-4BE5-B133-0A6D8F1FD8F3}" type="datetime1">
              <a:rPr lang="es-ES" smtClean="0">
                <a:solidFill>
                  <a:prstClr val="black">
                    <a:tint val="75000"/>
                  </a:prstClr>
                </a:solidFill>
              </a:rPr>
              <a:pPr/>
              <a:t>27/03/2014</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318315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51CB38D-800E-4E3F-9505-A90763868505}" type="datetime1">
              <a:rPr lang="es-ES" smtClean="0"/>
              <a:pPr/>
              <a:t>27/03/2014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04E0065-A975-4B86-9269-463F9B7F37E5}" type="datetime1">
              <a:rPr lang="es-ES" smtClean="0">
                <a:solidFill>
                  <a:prstClr val="black">
                    <a:tint val="75000"/>
                  </a:prstClr>
                </a:solidFill>
              </a:rPr>
              <a:pPr/>
              <a:t>27/03/2014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9450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FAEE620-37FF-4F9B-A10F-6DECCA8DF1A2}" type="datetime1">
              <a:rPr lang="es-ES" smtClean="0">
                <a:solidFill>
                  <a:prstClr val="black">
                    <a:tint val="75000"/>
                  </a:prstClr>
                </a:solidFill>
              </a:rPr>
              <a:pPr/>
              <a:t>27/03/2014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365721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A596F0C-32B5-4F5E-9A43-A7059E9A065D}"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752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044B4AB-22FE-46CC-88BD-AB5104084425}"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6733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8CBA274-563F-40A3-9E40-C834F24E644D}" type="datetime1">
              <a:rPr lang="es-ES" smtClean="0">
                <a:solidFill>
                  <a:prstClr val="black">
                    <a:tint val="75000"/>
                  </a:prstClr>
                </a:solidFill>
              </a:rPr>
              <a:pPr/>
              <a:t>27/03/2014</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94804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9A24993-C63B-40C8-8F67-F099130A7A26}" type="datetime1">
              <a:rPr lang="es-ES" smtClean="0"/>
              <a:pPr/>
              <a:t>27/03/2014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525A29F-591B-4A92-8A7D-D36AE787BBF5}" type="datetime1">
              <a:rPr lang="es-ES" smtClean="0"/>
              <a:pPr/>
              <a:t>27/03/2014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C26F04E-00EF-445B-8A68-DEECAB607D61}" type="datetime1">
              <a:rPr lang="es-ES" smtClean="0"/>
              <a:pPr/>
              <a:t>27/03/2014</a:t>
            </a:fld>
            <a:endParaRPr lang="es-ES" dirty="0"/>
          </a:p>
        </p:txBody>
      </p:sp>
      <p:sp>
        <p:nvSpPr>
          <p:cNvPr id="8" name="7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9" name="8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F2FE9E4-B9F0-4AE0-A840-51585584AEFE}" type="datetime1">
              <a:rPr lang="es-ES" smtClean="0"/>
              <a:pPr/>
              <a:t>27/03/2014</a:t>
            </a:fld>
            <a:endParaRPr lang="es-ES"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4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C9DF9C6-AA69-4658-9EFD-8AE2175E66E0}" type="datetime1">
              <a:rPr lang="es-ES" smtClean="0"/>
              <a:pPr/>
              <a:t>27/03/2014</a:t>
            </a:fld>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4" name="3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B323E1F-F766-42EA-BD66-260809085183}" type="datetime1">
              <a:rPr lang="es-ES" smtClean="0"/>
              <a:pPr/>
              <a:t>27/03/2014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22634B-E383-49F3-9B96-8C50325BDD99}" type="datetime1">
              <a:rPr lang="es-ES" smtClean="0"/>
              <a:pPr/>
              <a:t>27/03/2014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alphaModFix amt="15000"/>
            <a:lum/>
          </a:blip>
          <a:srcRect/>
          <a:stretch>
            <a:fillRect l="2000" t="11000" r="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463EA-E499-4128-992D-3A1C4B839FF2}" type="datetime1">
              <a:rPr lang="es-ES" smtClean="0"/>
              <a:pPr/>
              <a:t>27/03/2014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t>SECRETARÍA DE DESARROLLO SOCIAL</a:t>
            </a:r>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781D7-E276-4B6C-A672-E6530DE5F0C1}"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15000"/>
            <a:lum/>
          </a:blip>
          <a:srcRect/>
          <a:stretch>
            <a:fillRect l="2000" t="11000" r="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E04C2-3B1C-4E62-8A76-188A1CA0E404}" type="datetime1">
              <a:rPr lang="es-ES" smtClean="0">
                <a:solidFill>
                  <a:prstClr val="black">
                    <a:tint val="75000"/>
                  </a:prstClr>
                </a:solidFill>
              </a:rPr>
              <a:pPr/>
              <a:t>27/03/2014</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8241666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669938" y="5517231"/>
            <a:ext cx="5944256" cy="707886"/>
          </a:xfrm>
          <a:prstGeom prst="rect">
            <a:avLst/>
          </a:prstGeom>
          <a:noFill/>
          <a:ln>
            <a:noFill/>
          </a:ln>
        </p:spPr>
        <p:txBody>
          <a:bodyPr wrap="none" lIns="91440" tIns="45720" rIns="91440" bIns="45720">
            <a:spAutoFit/>
          </a:bodyPr>
          <a:lstStyle/>
          <a:p>
            <a:pPr algn="ctr"/>
            <a:r>
              <a:rPr lang="es-ES_tradnl" sz="24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LIC. FÉLIX CÉSAR SALINAS MORALES</a:t>
            </a:r>
          </a:p>
          <a:p>
            <a:pPr algn="ctr"/>
            <a:r>
              <a:rPr lang="es-ES_tradnl" sz="16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SECRETARIO DE DESARROLLO SOCIAL MUNICIPAL</a:t>
            </a:r>
            <a:endParaRPr lang="es-ES" sz="1600" b="1" i="1" dirty="0">
              <a:ln w="10541" cmpd="sng">
                <a:solidFill>
                  <a:srgbClr val="4F81BD">
                    <a:shade val="88000"/>
                    <a:satMod val="110000"/>
                  </a:srgbClr>
                </a:solidFill>
                <a:prstDash val="solid"/>
              </a:ln>
              <a:solidFill>
                <a:prstClr val="black"/>
              </a:solidFill>
              <a:latin typeface="Arial" pitchFamily="34" charset="0"/>
              <a:cs typeface="Arial" pitchFamily="34" charset="0"/>
            </a:endParaRPr>
          </a:p>
        </p:txBody>
      </p:sp>
      <p:sp>
        <p:nvSpPr>
          <p:cNvPr id="13" name="12 Rectángulo"/>
          <p:cNvSpPr/>
          <p:nvPr/>
        </p:nvSpPr>
        <p:spPr>
          <a:xfrm>
            <a:off x="822975" y="4029326"/>
            <a:ext cx="7638181" cy="1200329"/>
          </a:xfrm>
          <a:prstGeom prst="rect">
            <a:avLst/>
          </a:prstGeom>
          <a:noFill/>
        </p:spPr>
        <p:txBody>
          <a:bodyPr wrap="square" lIns="91440" tIns="45720" rIns="91440" bIns="45720">
            <a:spAutoFit/>
          </a:bodyPr>
          <a:lstStyle/>
          <a:p>
            <a:pPr algn="ctr"/>
            <a:r>
              <a:rPr lang="es-ES_tradnl" sz="3600" b="1" u="sng" dirty="0" smtClean="0">
                <a:ln w="12700">
                  <a:solidFill>
                    <a:srgbClr val="1F497D">
                      <a:satMod val="155000"/>
                    </a:srgbClr>
                  </a:solidFill>
                  <a:prstDash val="solid"/>
                </a:ln>
                <a:solidFill>
                  <a:srgbClr val="4BACC6">
                    <a:lumMod val="50000"/>
                  </a:srgbClr>
                </a:solidFill>
                <a:effectLst>
                  <a:outerShdw blurRad="41275" dist="20320" dir="1800000" algn="tl" rotWithShape="0">
                    <a:srgbClr val="000000">
                      <a:alpha val="40000"/>
                    </a:srgbClr>
                  </a:outerShdw>
                </a:effectLst>
              </a:rPr>
              <a:t>INFORME DE ACCIONES REALIZADAS EN MARZO 2014</a:t>
            </a:r>
            <a:endParaRPr lang="es-ES" sz="3600" b="1" u="sng" dirty="0">
              <a:ln w="12700">
                <a:solidFill>
                  <a:srgbClr val="1F497D">
                    <a:satMod val="155000"/>
                  </a:srgbClr>
                </a:solidFill>
                <a:prstDash val="solid"/>
              </a:ln>
              <a:solidFill>
                <a:srgbClr val="4BACC6">
                  <a:lumMod val="50000"/>
                </a:srgbClr>
              </a:solidFill>
              <a:effectLst>
                <a:outerShdw blurRad="41275" dist="20320" dir="1800000" algn="tl" rotWithShape="0">
                  <a:srgbClr val="000000">
                    <a:alpha val="40000"/>
                  </a:srgbClr>
                </a:outerShdw>
              </a:effectLst>
            </a:endParaRPr>
          </a:p>
        </p:txBody>
      </p:sp>
      <p:grpSp>
        <p:nvGrpSpPr>
          <p:cNvPr id="3" name="2 Grupo"/>
          <p:cNvGrpSpPr/>
          <p:nvPr/>
        </p:nvGrpSpPr>
        <p:grpSpPr>
          <a:xfrm>
            <a:off x="1777241" y="1417763"/>
            <a:ext cx="5605121" cy="2107523"/>
            <a:chOff x="1559167" y="1179497"/>
            <a:chExt cx="6774487" cy="2700842"/>
          </a:xfrm>
        </p:grpSpPr>
        <p:pic>
          <p:nvPicPr>
            <p:cNvPr id="1027" name="Picture 3" descr="C:\Users\SEC. AYUNTAMIENTO\Desktop\logo Desarrollo Social.jpg"/>
            <p:cNvPicPr>
              <a:picLocks noChangeAspect="1" noChangeArrowheads="1"/>
            </p:cNvPicPr>
            <p:nvPr/>
          </p:nvPicPr>
          <p:blipFill rotWithShape="1">
            <a:blip r:embed="rId3" cstate="print">
              <a:clrChange>
                <a:clrFrom>
                  <a:srgbClr val="FFFFFF"/>
                </a:clrFrom>
                <a:clrTo>
                  <a:srgbClr val="FFFFFF">
                    <a:alpha val="0"/>
                  </a:srgbClr>
                </a:clrTo>
              </a:clrChange>
            </a:blip>
            <a:srcRect l="1217" t="30616" b="18614"/>
            <a:stretch/>
          </p:blipFill>
          <p:spPr bwMode="auto">
            <a:xfrm>
              <a:off x="1559167" y="1559169"/>
              <a:ext cx="6774487" cy="2321170"/>
            </a:xfrm>
            <a:prstGeom prst="rect">
              <a:avLst/>
            </a:prstGeom>
            <a:noFill/>
          </p:spPr>
        </p:pic>
        <p:pic>
          <p:nvPicPr>
            <p:cNvPr id="2" name="1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5922220" y="1179497"/>
              <a:ext cx="449980" cy="363228"/>
            </a:xfrm>
            <a:prstGeom prst="rect">
              <a:avLst/>
            </a:prstGeom>
          </p:spPr>
        </p:pic>
      </p:grpSp>
      <p:pic>
        <p:nvPicPr>
          <p:cNvPr id="4"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58063" y="0"/>
            <a:ext cx="1785937" cy="138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504" y="488"/>
            <a:ext cx="1225550" cy="158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512982" y="438707"/>
            <a:ext cx="6133638" cy="707886"/>
          </a:xfrm>
          <a:prstGeom prst="rect">
            <a:avLst/>
          </a:prstGeom>
          <a:noFill/>
        </p:spPr>
        <p:txBody>
          <a:bodyPr wrap="square" rtlCol="0">
            <a:spAutoFit/>
          </a:bodyPr>
          <a:lstStyle/>
          <a:p>
            <a:pPr algn="ctr"/>
            <a:r>
              <a:rPr lang="es-MX" sz="2000" dirty="0" smtClean="0">
                <a:solidFill>
                  <a:prstClr val="black"/>
                </a:solidFill>
                <a:latin typeface="Arial Black" pitchFamily="34" charset="0"/>
                <a:cs typeface="Arial" pitchFamily="34" charset="0"/>
              </a:rPr>
              <a:t>MUNICIPIO DE JUÁREZ, NUEVO LEÓN</a:t>
            </a:r>
          </a:p>
          <a:p>
            <a:pPr algn="ctr"/>
            <a:r>
              <a:rPr lang="es-MX" sz="2000" dirty="0" smtClean="0">
                <a:solidFill>
                  <a:prstClr val="black"/>
                </a:solidFill>
                <a:latin typeface="Arial Black" pitchFamily="34" charset="0"/>
                <a:cs typeface="Arial" pitchFamily="34" charset="0"/>
              </a:rPr>
              <a:t>ADMINISTRACIÓN 2012-2015</a:t>
            </a:r>
            <a:endParaRPr lang="es-MX" sz="2000" dirty="0">
              <a:solidFill>
                <a:prstClr val="black"/>
              </a:solidFill>
              <a:latin typeface="Arial Black" pitchFamily="34" charset="0"/>
              <a:cs typeface="Arial" pitchFamily="34" charset="0"/>
            </a:endParaRPr>
          </a:p>
        </p:txBody>
      </p:sp>
      <p:sp>
        <p:nvSpPr>
          <p:cNvPr id="10" name="15 Marcador de número de diapositiva"/>
          <p:cNvSpPr txBox="1">
            <a:spLocks/>
          </p:cNvSpPr>
          <p:nvPr/>
        </p:nvSpPr>
        <p:spPr>
          <a:xfrm>
            <a:off x="8460432" y="6356350"/>
            <a:ext cx="432048" cy="365125"/>
          </a:xfrm>
          <a:prstGeom prst="rect">
            <a:avLst/>
          </a:prstGeom>
          <a:blipFill dpi="0" rotWithShape="1">
            <a:blip r:embed="rId7"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a:t>
            </a:fld>
            <a:endParaRPr lang="es-ES" dirty="0">
              <a:solidFill>
                <a:prstClr val="black">
                  <a:tint val="75000"/>
                </a:prstClr>
              </a:solidFill>
            </a:endParaRPr>
          </a:p>
        </p:txBody>
      </p:sp>
      <p:sp>
        <p:nvSpPr>
          <p:cNvPr id="11"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 xmlns:p14="http://schemas.microsoft.com/office/powerpoint/2010/main" val="3902084374"/>
      </p:ext>
    </p:extLst>
  </p:cSld>
  <p:clrMapOvr>
    <a:masterClrMapping/>
  </p:clrMapOvr>
  <mc:AlternateContent xmlns:mc="http://schemas.openxmlformats.org/markup-compatibility/2006">
    <mc:Choice xmlns="" xmlns:p14="http://schemas.microsoft.com/office/powerpoint/2010/main" Requires="p14">
      <p:transition spd="slow" p14:dur="6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000"/>
                                        <p:tgtEl>
                                          <p:spTgt spid="1028"/>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10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53" presetClass="entr" presetSubtype="52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365104"/>
            <a:ext cx="8401080" cy="2207168"/>
          </a:xfrm>
        </p:spPr>
        <p:txBody>
          <a:bodyPr>
            <a:normAutofit fontScale="25000" lnSpcReduction="20000"/>
          </a:bodyPr>
          <a:lstStyle/>
          <a:p>
            <a:pPr>
              <a:buNone/>
            </a:pPr>
            <a:endParaRPr lang="es-ES" sz="6400" b="1" u="sng" dirty="0" smtClean="0">
              <a:latin typeface="Arial" pitchFamily="34" charset="0"/>
              <a:cs typeface="Arial" pitchFamily="34" charset="0"/>
            </a:endParaRPr>
          </a:p>
          <a:p>
            <a:pPr algn="just"/>
            <a:r>
              <a:rPr lang="es-ES" sz="8000" dirty="0" smtClean="0">
                <a:latin typeface="Arial" pitchFamily="34" charset="0"/>
                <a:cs typeface="Arial" pitchFamily="34" charset="0"/>
              </a:rPr>
              <a:t>Ciudadanos atendidos: </a:t>
            </a:r>
            <a:r>
              <a:rPr lang="es-ES" sz="8000" b="1" u="sng" dirty="0" smtClean="0">
                <a:latin typeface="Arial" pitchFamily="34" charset="0"/>
                <a:cs typeface="Arial" pitchFamily="34" charset="0"/>
              </a:rPr>
              <a:t>445</a:t>
            </a:r>
            <a:endParaRPr lang="es-ES" sz="8000" dirty="0" smtClean="0">
              <a:latin typeface="Arial" pitchFamily="34" charset="0"/>
              <a:cs typeface="Arial" pitchFamily="34" charset="0"/>
            </a:endParaRPr>
          </a:p>
          <a:p>
            <a:pPr algn="just"/>
            <a:r>
              <a:rPr lang="es-ES" sz="8000" dirty="0" smtClean="0">
                <a:latin typeface="Arial" pitchFamily="34" charset="0"/>
                <a:cs typeface="Arial" pitchFamily="34" charset="0"/>
              </a:rPr>
              <a:t>Ciudadanos canalizados con empresas: </a:t>
            </a:r>
            <a:r>
              <a:rPr lang="es-ES" sz="8000" b="1" u="sng" dirty="0" smtClean="0">
                <a:latin typeface="Arial" pitchFamily="34" charset="0"/>
                <a:cs typeface="Arial" pitchFamily="34" charset="0"/>
              </a:rPr>
              <a:t>445</a:t>
            </a:r>
          </a:p>
          <a:p>
            <a:pPr algn="just"/>
            <a:r>
              <a:rPr lang="es-ES" sz="8000" dirty="0" smtClean="0">
                <a:latin typeface="Arial" pitchFamily="34" charset="0"/>
                <a:cs typeface="Arial" pitchFamily="34" charset="0"/>
              </a:rPr>
              <a:t>Personas contratadas: </a:t>
            </a:r>
            <a:r>
              <a:rPr lang="es-ES" sz="8000" b="1" u="sng" dirty="0" smtClean="0">
                <a:latin typeface="Arial" pitchFamily="34" charset="0"/>
                <a:cs typeface="Arial" pitchFamily="34" charset="0"/>
              </a:rPr>
              <a:t>289.  El 65% de los que acudieron</a:t>
            </a:r>
          </a:p>
          <a:p>
            <a:pPr algn="just"/>
            <a:r>
              <a:rPr lang="es-ES" sz="8000" dirty="0" smtClean="0">
                <a:latin typeface="Arial" pitchFamily="34" charset="0"/>
                <a:cs typeface="Arial" pitchFamily="34" charset="0"/>
              </a:rPr>
              <a:t>Empresas de nuevo ingreso: </a:t>
            </a:r>
            <a:r>
              <a:rPr lang="es-ES" sz="8000" b="1" u="sng" dirty="0" smtClean="0">
                <a:latin typeface="Arial" pitchFamily="34" charset="0"/>
                <a:cs typeface="Arial" pitchFamily="34" charset="0"/>
              </a:rPr>
              <a:t>9</a:t>
            </a:r>
          </a:p>
          <a:p>
            <a:pPr algn="just"/>
            <a:r>
              <a:rPr lang="es-ES" sz="8000" dirty="0" smtClean="0">
                <a:latin typeface="Arial" pitchFamily="34" charset="0"/>
                <a:cs typeface="Arial" pitchFamily="34" charset="0"/>
              </a:rPr>
              <a:t>Total de empresas: </a:t>
            </a:r>
            <a:r>
              <a:rPr lang="es-ES" sz="8000" b="1" u="sng" dirty="0" smtClean="0">
                <a:latin typeface="Arial" pitchFamily="34" charset="0"/>
                <a:cs typeface="Arial" pitchFamily="34" charset="0"/>
              </a:rPr>
              <a:t>216</a:t>
            </a:r>
            <a:r>
              <a:rPr lang="es-ES" sz="8000" dirty="0" smtClean="0">
                <a:latin typeface="Arial" pitchFamily="34" charset="0"/>
                <a:cs typeface="Arial" pitchFamily="34" charset="0"/>
              </a:rPr>
              <a:t> </a:t>
            </a:r>
          </a:p>
          <a:p>
            <a:pPr algn="just"/>
            <a:r>
              <a:rPr lang="es-ES" sz="8000" dirty="0" smtClean="0">
                <a:latin typeface="Arial" pitchFamily="34" charset="0"/>
                <a:cs typeface="Arial" pitchFamily="34" charset="0"/>
              </a:rPr>
              <a:t>Pendientes por colocar: </a:t>
            </a:r>
            <a:r>
              <a:rPr lang="es-ES" sz="8000" b="1" u="sng" dirty="0" smtClean="0">
                <a:latin typeface="Arial" pitchFamily="34" charset="0"/>
                <a:cs typeface="Arial" pitchFamily="34" charset="0"/>
              </a:rPr>
              <a:t>156</a:t>
            </a:r>
          </a:p>
          <a:p>
            <a:endParaRPr lang="es-ES" sz="8000"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endParaRPr lang="es-ES" sz="6400" b="1" dirty="0" smtClean="0">
              <a:latin typeface="Arial" pitchFamily="34" charset="0"/>
              <a:cs typeface="Arial" pitchFamily="34" charset="0"/>
            </a:endParaRPr>
          </a:p>
          <a:p>
            <a:pPr>
              <a:buNone/>
            </a:pPr>
            <a:endParaRPr lang="es-ES" sz="64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 name="11 Imagen" descr="C:\Documents and Settings\Usuario\Escritorio\10013835_621853114552249_2095601020_n.jpg"/>
          <p:cNvPicPr/>
          <p:nvPr/>
        </p:nvPicPr>
        <p:blipFill>
          <a:blip r:embed="rId3" cstate="print"/>
          <a:srcRect/>
          <a:stretch>
            <a:fillRect/>
          </a:stretch>
        </p:blipFill>
        <p:spPr bwMode="auto">
          <a:xfrm>
            <a:off x="251520" y="1340768"/>
            <a:ext cx="2664296" cy="2880320"/>
          </a:xfrm>
          <a:prstGeom prst="rect">
            <a:avLst/>
          </a:prstGeom>
          <a:noFill/>
          <a:ln w="9525">
            <a:noFill/>
            <a:miter lim="800000"/>
            <a:headEnd/>
            <a:tailEnd/>
          </a:ln>
        </p:spPr>
      </p:pic>
      <p:pic>
        <p:nvPicPr>
          <p:cNvPr id="13" name="12 Imagen" descr="C:\Documents and Settings\Usuario\Escritorio\10007483_621853427885551_471818894_n.jpg"/>
          <p:cNvPicPr/>
          <p:nvPr/>
        </p:nvPicPr>
        <p:blipFill>
          <a:blip r:embed="rId4" cstate="print"/>
          <a:srcRect/>
          <a:stretch>
            <a:fillRect/>
          </a:stretch>
        </p:blipFill>
        <p:spPr bwMode="auto">
          <a:xfrm>
            <a:off x="3059832" y="1340768"/>
            <a:ext cx="2664296" cy="2880320"/>
          </a:xfrm>
          <a:prstGeom prst="rect">
            <a:avLst/>
          </a:prstGeom>
          <a:noFill/>
          <a:ln w="9525">
            <a:noFill/>
            <a:miter lim="800000"/>
            <a:headEnd/>
            <a:tailEnd/>
          </a:ln>
        </p:spPr>
      </p:pic>
      <p:pic>
        <p:nvPicPr>
          <p:cNvPr id="14" name="13 Imagen" descr="C:\Documents and Settings\Usuario\Escritorio\1979560_621853464552214_1838798768_n.jpg"/>
          <p:cNvPicPr/>
          <p:nvPr/>
        </p:nvPicPr>
        <p:blipFill>
          <a:blip r:embed="rId5" cstate="print"/>
          <a:srcRect/>
          <a:stretch>
            <a:fillRect/>
          </a:stretch>
        </p:blipFill>
        <p:spPr bwMode="auto">
          <a:xfrm>
            <a:off x="5868144" y="1340768"/>
            <a:ext cx="2736304" cy="2880320"/>
          </a:xfrm>
          <a:prstGeom prst="rect">
            <a:avLst/>
          </a:prstGeom>
          <a:noFill/>
          <a:ln w="9525">
            <a:noFill/>
            <a:miter lim="800000"/>
            <a:headEnd/>
            <a:tailEnd/>
          </a:ln>
        </p:spPr>
      </p:pic>
      <p:sp>
        <p:nvSpPr>
          <p:cNvPr id="16" name="15 Rectángulo"/>
          <p:cNvSpPr/>
          <p:nvPr/>
        </p:nvSpPr>
        <p:spPr>
          <a:xfrm>
            <a:off x="2771800" y="332656"/>
            <a:ext cx="3967753" cy="646331"/>
          </a:xfrm>
          <a:prstGeom prst="rect">
            <a:avLst/>
          </a:prstGeom>
        </p:spPr>
        <p:txBody>
          <a:bodyPr wrap="none">
            <a:spAutoFit/>
          </a:bodyPr>
          <a:lstStyle/>
          <a:p>
            <a:pPr>
              <a:buNone/>
            </a:pPr>
            <a:r>
              <a:rPr lang="es-ES" sz="3600" b="1" dirty="0" smtClean="0">
                <a:latin typeface="Arial" pitchFamily="34" charset="0"/>
                <a:cs typeface="Arial" pitchFamily="34" charset="0"/>
              </a:rPr>
              <a:t> Bolsa de trabajo</a:t>
            </a:r>
            <a:r>
              <a:rPr lang="es-ES" b="1" dirty="0" smtClean="0">
                <a:latin typeface="Arial" pitchFamily="34" charset="0"/>
                <a:cs typeface="Arial" pitchFamily="34" charset="0"/>
              </a:rPr>
              <a:t>.</a:t>
            </a:r>
          </a:p>
        </p:txBody>
      </p:sp>
    </p:spTree>
  </p:cSld>
  <p:clrMapOvr>
    <a:masterClrMapping/>
  </p:clrMapOvr>
  <p:transition spd="slow">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5536" y="4149080"/>
            <a:ext cx="8358246" cy="1272204"/>
          </a:xfrm>
        </p:spPr>
        <p:txBody>
          <a:bodyPr>
            <a:normAutofit lnSpcReduction="10000"/>
          </a:bodyPr>
          <a:lstStyle/>
          <a:p>
            <a:pPr algn="l"/>
            <a:endParaRPr lang="es-ES" sz="1600" b="1" dirty="0" smtClean="0">
              <a:solidFill>
                <a:schemeClr val="tx1"/>
              </a:solidFill>
              <a:latin typeface="Arial" pitchFamily="34" charset="0"/>
              <a:cs typeface="Arial" pitchFamily="34" charset="0"/>
            </a:endParaRPr>
          </a:p>
          <a:p>
            <a:pPr>
              <a:buFont typeface="Arial" pitchFamily="34" charset="0"/>
              <a:buChar char="•"/>
            </a:pPr>
            <a:r>
              <a:rPr lang="es-ES" sz="2800" b="1" dirty="0" smtClean="0">
                <a:solidFill>
                  <a:schemeClr val="tx1"/>
                </a:solidFill>
                <a:latin typeface="Arial" pitchFamily="34" charset="0"/>
                <a:cs typeface="Arial" pitchFamily="34" charset="0"/>
              </a:rPr>
              <a:t>    </a:t>
            </a:r>
            <a:r>
              <a:rPr lang="es-ES" sz="2800" dirty="0" smtClean="0">
                <a:solidFill>
                  <a:schemeClr val="tx1"/>
                </a:solidFill>
                <a:latin typeface="Arial" pitchFamily="34" charset="0"/>
                <a:cs typeface="Arial" pitchFamily="34" charset="0"/>
              </a:rPr>
              <a:t>Universidades participantes</a:t>
            </a:r>
            <a:r>
              <a:rPr lang="es-ES" sz="2800" b="1" dirty="0" smtClean="0">
                <a:solidFill>
                  <a:schemeClr val="tx1"/>
                </a:solidFill>
                <a:latin typeface="Arial" pitchFamily="34" charset="0"/>
                <a:cs typeface="Arial" pitchFamily="34" charset="0"/>
              </a:rPr>
              <a:t>: </a:t>
            </a:r>
            <a:r>
              <a:rPr lang="es-ES" sz="2800" b="1" u="sng" dirty="0" smtClean="0">
                <a:solidFill>
                  <a:schemeClr val="tx1"/>
                </a:solidFill>
                <a:latin typeface="Arial" pitchFamily="34" charset="0"/>
                <a:cs typeface="Arial" pitchFamily="34" charset="0"/>
              </a:rPr>
              <a:t>10</a:t>
            </a:r>
          </a:p>
          <a:p>
            <a:pPr>
              <a:buFont typeface="Arial" pitchFamily="34" charset="0"/>
              <a:buChar char="•"/>
            </a:pPr>
            <a:r>
              <a:rPr lang="es-ES" sz="2800" b="1" dirty="0" smtClean="0">
                <a:solidFill>
                  <a:schemeClr val="tx1"/>
                </a:solidFill>
                <a:latin typeface="Arial" pitchFamily="34" charset="0"/>
                <a:cs typeface="Arial" pitchFamily="34" charset="0"/>
              </a:rPr>
              <a:t>    </a:t>
            </a:r>
            <a:r>
              <a:rPr lang="es-ES" sz="2800" dirty="0" smtClean="0">
                <a:solidFill>
                  <a:schemeClr val="tx1"/>
                </a:solidFill>
                <a:latin typeface="Arial" pitchFamily="34" charset="0"/>
                <a:cs typeface="Arial" pitchFamily="34" charset="0"/>
              </a:rPr>
              <a:t>Tipos de Convenio</a:t>
            </a:r>
            <a:r>
              <a:rPr lang="es-ES" sz="2800" b="1" dirty="0" smtClean="0">
                <a:solidFill>
                  <a:schemeClr val="tx1"/>
                </a:solidFill>
                <a:latin typeface="Arial" pitchFamily="34" charset="0"/>
                <a:cs typeface="Arial" pitchFamily="34" charset="0"/>
              </a:rPr>
              <a:t>: </a:t>
            </a:r>
            <a:r>
              <a:rPr lang="es-ES" sz="2800" b="1" u="sng" dirty="0" smtClean="0">
                <a:solidFill>
                  <a:schemeClr val="tx1"/>
                </a:solidFill>
                <a:latin typeface="Arial" pitchFamily="34" charset="0"/>
                <a:cs typeface="Arial" pitchFamily="34" charset="0"/>
              </a:rPr>
              <a:t>Becas</a:t>
            </a:r>
          </a:p>
          <a:p>
            <a:pPr>
              <a:buFont typeface="Arial" pitchFamily="34" charset="0"/>
              <a:buChar char="•"/>
            </a:pPr>
            <a:endParaRPr lang="es-ES" sz="1600" b="1" u="sng" dirty="0" smtClean="0">
              <a:solidFill>
                <a:schemeClr val="tx1"/>
              </a:solidFill>
              <a:latin typeface="Arial" pitchFamily="34" charset="0"/>
              <a:cs typeface="Arial" pitchFamily="34" charset="0"/>
            </a:endParaRPr>
          </a:p>
          <a:p>
            <a:endParaRPr lang="es-ES" sz="1600" b="1" dirty="0" smtClean="0">
              <a:solidFill>
                <a:schemeClr val="tx1"/>
              </a:solidFill>
              <a:latin typeface="Arial" pitchFamily="34" charset="0"/>
              <a:cs typeface="Arial" pitchFamily="34" charset="0"/>
            </a:endParaRPr>
          </a:p>
          <a:p>
            <a:pPr algn="l">
              <a:buFont typeface="Arial" pitchFamily="34" charset="0"/>
              <a:buChar char="•"/>
            </a:pPr>
            <a:endParaRPr lang="es-ES" sz="1600" b="1" dirty="0" smtClean="0">
              <a:solidFill>
                <a:schemeClr val="tx1"/>
              </a:solidFill>
              <a:latin typeface="Arial" pitchFamily="34" charset="0"/>
              <a:cs typeface="Arial" pitchFamily="34" charset="0"/>
            </a:endParaRPr>
          </a:p>
          <a:p>
            <a:pPr algn="l">
              <a:buFont typeface="Arial" pitchFamily="34" charset="0"/>
              <a:buChar char="•"/>
            </a:pPr>
            <a:endParaRPr lang="es-MX" sz="1600" b="1" dirty="0">
              <a:latin typeface="Arial" pitchFamily="34" charset="0"/>
              <a:cs typeface="Arial" pitchFamily="34" charset="0"/>
            </a:endParaRPr>
          </a:p>
        </p:txBody>
      </p:sp>
      <p:pic>
        <p:nvPicPr>
          <p:cNvPr id="9" name="8 Imagen" descr="C:\Documents and Settings\Usuario\Escritorio\IMG_9682-590x393.jpg"/>
          <p:cNvPicPr/>
          <p:nvPr/>
        </p:nvPicPr>
        <p:blipFill>
          <a:blip r:embed="rId2" cstate="print"/>
          <a:srcRect/>
          <a:stretch>
            <a:fillRect/>
          </a:stretch>
        </p:blipFill>
        <p:spPr bwMode="auto">
          <a:xfrm>
            <a:off x="179512" y="980728"/>
            <a:ext cx="4248472" cy="3024336"/>
          </a:xfrm>
          <a:prstGeom prst="rect">
            <a:avLst/>
          </a:prstGeom>
          <a:noFill/>
          <a:ln w="9525">
            <a:noFill/>
            <a:miter lim="800000"/>
            <a:headEnd/>
            <a:tailEnd/>
          </a:ln>
        </p:spPr>
      </p:pic>
      <p:pic>
        <p:nvPicPr>
          <p:cNvPr id="10" name="9 Imagen" descr="C:\Documents and Settings\Usuario\Escritorio\IMG_9709-590x393.jpg"/>
          <p:cNvPicPr/>
          <p:nvPr/>
        </p:nvPicPr>
        <p:blipFill>
          <a:blip r:embed="rId3" cstate="print"/>
          <a:srcRect/>
          <a:stretch>
            <a:fillRect/>
          </a:stretch>
        </p:blipFill>
        <p:spPr bwMode="auto">
          <a:xfrm>
            <a:off x="4644008" y="980728"/>
            <a:ext cx="4176464" cy="3024336"/>
          </a:xfrm>
          <a:prstGeom prst="rect">
            <a:avLst/>
          </a:prstGeom>
          <a:noFill/>
          <a:ln w="9525">
            <a:noFill/>
            <a:miter lim="800000"/>
            <a:headEnd/>
            <a:tailEnd/>
          </a:ln>
        </p:spPr>
      </p:pic>
      <p:sp>
        <p:nvSpPr>
          <p:cNvPr id="14" name="13 Rectángulo"/>
          <p:cNvSpPr/>
          <p:nvPr/>
        </p:nvSpPr>
        <p:spPr>
          <a:xfrm>
            <a:off x="827584" y="0"/>
            <a:ext cx="7901522" cy="584775"/>
          </a:xfrm>
          <a:prstGeom prst="rect">
            <a:avLst/>
          </a:prstGeom>
        </p:spPr>
        <p:txBody>
          <a:bodyPr wrap="none">
            <a:spAutoFit/>
          </a:bodyPr>
          <a:lstStyle/>
          <a:p>
            <a:r>
              <a:rPr lang="es-ES" sz="3200" b="1" dirty="0" smtClean="0">
                <a:latin typeface="Arial" pitchFamily="34" charset="0"/>
                <a:cs typeface="Arial" pitchFamily="34" charset="0"/>
              </a:rPr>
              <a:t>Firma de convenios con Universidades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500174"/>
            <a:ext cx="6143668" cy="3357586"/>
          </a:xfrm>
        </p:spPr>
        <p:txBody>
          <a:bodyPr>
            <a:normAutofit fontScale="55000" lnSpcReduction="20000"/>
          </a:bodyPr>
          <a:lstStyle/>
          <a:p>
            <a:endParaRPr lang="es-ES" sz="1800" b="1" dirty="0" smtClean="0">
              <a:latin typeface="Arial" pitchFamily="34" charset="0"/>
              <a:cs typeface="Arial" pitchFamily="34" charset="0"/>
            </a:endParaRPr>
          </a:p>
          <a:p>
            <a:pPr>
              <a:buNone/>
            </a:pPr>
            <a:endParaRPr lang="es-ES" sz="2100" b="1" dirty="0" smtClean="0">
              <a:latin typeface="Arial" pitchFamily="34" charset="0"/>
              <a:cs typeface="Arial" pitchFamily="34" charset="0"/>
            </a:endParaRPr>
          </a:p>
          <a:p>
            <a:pPr>
              <a:buNone/>
            </a:pPr>
            <a:endParaRPr lang="es-ES" sz="1600" b="1"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pPr>
              <a:buNone/>
            </a:pPr>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pPr>
              <a:buNone/>
            </a:pPr>
            <a:endParaRPr lang="es-ES" sz="1800" b="1" dirty="0" smtClean="0">
              <a:latin typeface="Arial" pitchFamily="34" charset="0"/>
              <a:cs typeface="Arial" pitchFamily="34" charset="0"/>
            </a:endParaRPr>
          </a:p>
          <a:p>
            <a:endParaRPr lang="es-ES" sz="1800" dirty="0" smtClean="0">
              <a:latin typeface="Arial" pitchFamily="34" charset="0"/>
              <a:cs typeface="Arial" pitchFamily="34" charset="0"/>
            </a:endParaRPr>
          </a:p>
          <a:p>
            <a:pPr>
              <a:buNone/>
            </a:pPr>
            <a:endParaRPr lang="es-ES" sz="1800" b="1"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endParaRPr lang="es-ES" sz="1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 name="9 CuadroTexto"/>
          <p:cNvSpPr txBox="1"/>
          <p:nvPr/>
        </p:nvSpPr>
        <p:spPr>
          <a:xfrm>
            <a:off x="500034" y="4005064"/>
            <a:ext cx="8501122" cy="7540526"/>
          </a:xfrm>
          <a:prstGeom prst="rect">
            <a:avLst/>
          </a:prstGeom>
          <a:noFill/>
        </p:spPr>
        <p:txBody>
          <a:bodyPr wrap="square" rtlCol="0">
            <a:spAutoFit/>
          </a:bodyPr>
          <a:lstStyle/>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endParaRPr lang="es-ES_tradnl" sz="1600" b="1" dirty="0" smtClean="0">
              <a:latin typeface="Arial" pitchFamily="34" charset="0"/>
              <a:cs typeface="Arial" pitchFamily="34" charset="0"/>
            </a:endParaRPr>
          </a:p>
          <a:p>
            <a:pPr algn="ctr">
              <a:buFont typeface="Arial" pitchFamily="34" charset="0"/>
              <a:buChar char="•"/>
            </a:pPr>
            <a:r>
              <a:rPr lang="es-ES_tradnl" sz="3200" b="1" dirty="0" smtClean="0">
                <a:latin typeface="Arial" pitchFamily="34" charset="0"/>
                <a:cs typeface="Arial" pitchFamily="34" charset="0"/>
              </a:rPr>
              <a:t>    </a:t>
            </a:r>
            <a:r>
              <a:rPr lang="es-ES_tradnl" sz="3200" dirty="0" smtClean="0">
                <a:latin typeface="Arial" pitchFamily="34" charset="0"/>
                <a:cs typeface="Arial" pitchFamily="34" charset="0"/>
              </a:rPr>
              <a:t>Personas atendidas: </a:t>
            </a:r>
            <a:r>
              <a:rPr lang="es-ES_tradnl" sz="3200" b="1" u="sng" dirty="0" smtClean="0">
                <a:latin typeface="Arial" pitchFamily="34" charset="0"/>
                <a:cs typeface="Arial" pitchFamily="34" charset="0"/>
              </a:rPr>
              <a:t>120</a:t>
            </a:r>
          </a:p>
          <a:p>
            <a:pPr algn="ctr">
              <a:buFont typeface="Arial" pitchFamily="34" charset="0"/>
              <a:buChar char="•"/>
            </a:pPr>
            <a:r>
              <a:rPr lang="es-ES_tradnl" sz="3200" dirty="0" smtClean="0">
                <a:latin typeface="Arial" pitchFamily="34" charset="0"/>
                <a:cs typeface="Arial" pitchFamily="34" charset="0"/>
              </a:rPr>
              <a:t>    Empresas participantes: </a:t>
            </a:r>
            <a:r>
              <a:rPr lang="es-ES_tradnl" sz="3200" b="1" u="sng" dirty="0" smtClean="0">
                <a:latin typeface="Arial" pitchFamily="34" charset="0"/>
                <a:cs typeface="Arial" pitchFamily="34" charset="0"/>
              </a:rPr>
              <a:t>21</a:t>
            </a:r>
          </a:p>
          <a:p>
            <a:pPr algn="ctr">
              <a:buFont typeface="Arial" pitchFamily="34" charset="0"/>
              <a:buChar char="•"/>
            </a:pPr>
            <a:r>
              <a:rPr lang="es-ES_tradnl" sz="3200" dirty="0" smtClean="0">
                <a:latin typeface="Arial" pitchFamily="34" charset="0"/>
                <a:cs typeface="Arial" pitchFamily="34" charset="0"/>
              </a:rPr>
              <a:t>   Vacantes ofrecidas: </a:t>
            </a:r>
            <a:r>
              <a:rPr lang="es-ES_tradnl" sz="3200" b="1" u="sng" dirty="0" smtClean="0">
                <a:latin typeface="Arial" pitchFamily="34" charset="0"/>
                <a:cs typeface="Arial" pitchFamily="34" charset="0"/>
              </a:rPr>
              <a:t>420</a:t>
            </a:r>
          </a:p>
          <a:p>
            <a:pPr>
              <a:buFont typeface="Arial" pitchFamily="34" charset="0"/>
              <a:buChar char="•"/>
            </a:pPr>
            <a:endParaRPr lang="es-ES_tradnl" sz="2000" dirty="0" smtClean="0">
              <a:latin typeface="Arial" pitchFamily="34" charset="0"/>
              <a:cs typeface="Arial" pitchFamily="34" charset="0"/>
            </a:endParaRPr>
          </a:p>
          <a:p>
            <a:pPr>
              <a:buFont typeface="Arial" pitchFamily="34" charset="0"/>
              <a:buChar char="•"/>
            </a:pPr>
            <a:endParaRPr lang="es-ES_tradnl" sz="1600" dirty="0" smtClean="0">
              <a:latin typeface="Arial" pitchFamily="34" charset="0"/>
              <a:cs typeface="Arial" pitchFamily="34" charset="0"/>
            </a:endParaRPr>
          </a:p>
          <a:p>
            <a:endParaRPr lang="es-ES_tradnl" sz="1600" b="1" dirty="0" smtClean="0">
              <a:latin typeface="Arial"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 sz="2000" u="sng" dirty="0">
              <a:latin typeface="Maiandra GD" pitchFamily="34" charset="0"/>
              <a:cs typeface="Arial" pitchFamily="34" charset="0"/>
            </a:endParaRPr>
          </a:p>
        </p:txBody>
      </p:sp>
      <p:pic>
        <p:nvPicPr>
          <p:cNvPr id="23" name="22 Imagen" descr="C:\Documents and Settings\Usuario\Escritorio\10155134_621853224552238_1868271876_n (1).jpg"/>
          <p:cNvPicPr/>
          <p:nvPr/>
        </p:nvPicPr>
        <p:blipFill>
          <a:blip r:embed="rId3" cstate="print"/>
          <a:srcRect/>
          <a:stretch>
            <a:fillRect/>
          </a:stretch>
        </p:blipFill>
        <p:spPr bwMode="auto">
          <a:xfrm>
            <a:off x="179512" y="1052736"/>
            <a:ext cx="2664296" cy="3168122"/>
          </a:xfrm>
          <a:prstGeom prst="rect">
            <a:avLst/>
          </a:prstGeom>
          <a:noFill/>
          <a:ln w="9525">
            <a:noFill/>
            <a:miter lim="800000"/>
            <a:headEnd/>
            <a:tailEnd/>
          </a:ln>
        </p:spPr>
      </p:pic>
      <p:pic>
        <p:nvPicPr>
          <p:cNvPr id="25" name="24 Imagen" descr="C:\Documents and Settings\Usuario\Escritorio\970757_621853331218894_252391947_n.jpg"/>
          <p:cNvPicPr/>
          <p:nvPr/>
        </p:nvPicPr>
        <p:blipFill>
          <a:blip r:embed="rId4" cstate="print"/>
          <a:srcRect/>
          <a:stretch>
            <a:fillRect/>
          </a:stretch>
        </p:blipFill>
        <p:spPr bwMode="auto">
          <a:xfrm>
            <a:off x="3059832" y="980728"/>
            <a:ext cx="2719774" cy="3186109"/>
          </a:xfrm>
          <a:prstGeom prst="rect">
            <a:avLst/>
          </a:prstGeom>
          <a:noFill/>
          <a:ln w="9525">
            <a:noFill/>
            <a:miter lim="800000"/>
            <a:headEnd/>
            <a:tailEnd/>
          </a:ln>
        </p:spPr>
      </p:pic>
      <p:pic>
        <p:nvPicPr>
          <p:cNvPr id="26" name="25 Imagen" descr="C:\Documents and Settings\Usuario\Escritorio\1465217_621853284552232_1990801684_n.jpg"/>
          <p:cNvPicPr/>
          <p:nvPr/>
        </p:nvPicPr>
        <p:blipFill>
          <a:blip r:embed="rId5" cstate="print"/>
          <a:srcRect/>
          <a:stretch>
            <a:fillRect/>
          </a:stretch>
        </p:blipFill>
        <p:spPr bwMode="auto">
          <a:xfrm>
            <a:off x="5940152" y="1052736"/>
            <a:ext cx="3006666" cy="3143272"/>
          </a:xfrm>
          <a:prstGeom prst="rect">
            <a:avLst/>
          </a:prstGeom>
          <a:noFill/>
          <a:ln w="9525">
            <a:noFill/>
            <a:miter lim="800000"/>
            <a:headEnd/>
            <a:tailEnd/>
          </a:ln>
        </p:spPr>
      </p:pic>
      <p:sp>
        <p:nvSpPr>
          <p:cNvPr id="16" name="15 Rectángulo"/>
          <p:cNvSpPr/>
          <p:nvPr/>
        </p:nvSpPr>
        <p:spPr>
          <a:xfrm>
            <a:off x="971600" y="260648"/>
            <a:ext cx="7272808" cy="646331"/>
          </a:xfrm>
          <a:prstGeom prst="rect">
            <a:avLst/>
          </a:prstGeom>
        </p:spPr>
        <p:txBody>
          <a:bodyPr wrap="square">
            <a:spAutoFit/>
          </a:bodyPr>
          <a:lstStyle/>
          <a:p>
            <a:r>
              <a:rPr lang="es-ES_tradnl" sz="3600" b="1" dirty="0" smtClean="0">
                <a:latin typeface="Arial" pitchFamily="34" charset="0"/>
                <a:cs typeface="Arial" pitchFamily="34" charset="0"/>
              </a:rPr>
              <a:t>Feria de Empleo en Expo Mujer </a:t>
            </a:r>
          </a:p>
        </p:txBody>
      </p:sp>
    </p:spTree>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643050"/>
            <a:ext cx="8229600" cy="4525963"/>
          </a:xfrm>
        </p:spPr>
        <p:txBody>
          <a:bodyPr>
            <a:normAutofit/>
          </a:bodyPr>
          <a:lstStyle/>
          <a:p>
            <a:pPr>
              <a:buNone/>
            </a:pPr>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pPr>
              <a:buNone/>
            </a:pPr>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p:txBody>
      </p:sp>
      <p:sp>
        <p:nvSpPr>
          <p:cNvPr id="13" name="12 Rectángulo"/>
          <p:cNvSpPr/>
          <p:nvPr/>
        </p:nvSpPr>
        <p:spPr>
          <a:xfrm>
            <a:off x="500034" y="1928802"/>
            <a:ext cx="8215370" cy="4031873"/>
          </a:xfrm>
          <a:prstGeom prst="rect">
            <a:avLst/>
          </a:prstGeom>
        </p:spPr>
        <p:txBody>
          <a:bodyPr wrap="square">
            <a:spAutoFit/>
          </a:bodyPr>
          <a:lstStyle/>
          <a:p>
            <a:pPr>
              <a:buNone/>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t>
            </a:r>
            <a:r>
              <a:rPr lang="es-ES" sz="2800" dirty="0" smtClean="0">
                <a:latin typeface="Arial" pitchFamily="34" charset="0"/>
                <a:cs typeface="Arial" pitchFamily="34" charset="0"/>
              </a:rPr>
              <a:t> Estamos en platicas con Gobierno del Estado           para iniciar el programa de Jefas de familia en coordinación con el Instituto de las Mujeres.</a:t>
            </a:r>
          </a:p>
          <a:p>
            <a:pPr>
              <a:buFont typeface="Arial" pitchFamily="34" charset="0"/>
              <a:buChar char="•"/>
            </a:pPr>
            <a:endParaRPr lang="es-ES" sz="2800"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p:txBody>
      </p:sp>
    </p:spTree>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77500" lnSpcReduction="20000"/>
          </a:bodyPr>
          <a:lstStyle/>
          <a:p>
            <a:pPr algn="just"/>
            <a:r>
              <a:rPr lang="es-ES" dirty="0" smtClean="0">
                <a:latin typeface="Arial" pitchFamily="34" charset="0"/>
                <a:cs typeface="Arial" pitchFamily="34" charset="0"/>
              </a:rPr>
              <a:t>Seguir contactando Autoridades para bajar Programas del </a:t>
            </a:r>
            <a:r>
              <a:rPr lang="es-ES" dirty="0" smtClean="0">
                <a:latin typeface="Arial" pitchFamily="34" charset="0"/>
                <a:cs typeface="Arial" pitchFamily="34" charset="0"/>
              </a:rPr>
              <a:t>Estado.</a:t>
            </a:r>
            <a:endParaRPr lang="es-ES" dirty="0" smtClean="0">
              <a:latin typeface="Arial" pitchFamily="34" charset="0"/>
              <a:cs typeface="Arial" pitchFamily="34" charset="0"/>
            </a:endParaRP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Seguir contactando mas Empresas , con vacantes para menores de edad adultos mayores y empleos en </a:t>
            </a:r>
            <a:r>
              <a:rPr lang="es-ES" dirty="0" smtClean="0">
                <a:latin typeface="Arial" pitchFamily="34" charset="0"/>
                <a:cs typeface="Arial" pitchFamily="34" charset="0"/>
              </a:rPr>
              <a:t>casa.</a:t>
            </a:r>
          </a:p>
          <a:p>
            <a:pPr algn="just">
              <a:buNone/>
            </a:pPr>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Buscar mas apoyos en las empresas contactadas para trabajar con los diferentes programas del Municipio.</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Planear próxima Feria del Empleo para el mes de </a:t>
            </a:r>
            <a:r>
              <a:rPr lang="es-ES" dirty="0" smtClean="0">
                <a:latin typeface="Arial" pitchFamily="34" charset="0"/>
                <a:cs typeface="Arial" pitchFamily="34" charset="0"/>
              </a:rPr>
              <a:t>Mayo.</a:t>
            </a:r>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p:txBody>
      </p:sp>
      <p:sp>
        <p:nvSpPr>
          <p:cNvPr id="10" name="9 Rectángulo"/>
          <p:cNvSpPr/>
          <p:nvPr/>
        </p:nvSpPr>
        <p:spPr>
          <a:xfrm>
            <a:off x="1594118" y="260648"/>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_tradnl" sz="6000" dirty="0"/>
          </a:p>
        </p:txBody>
      </p:sp>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3" name="3 Título"/>
          <p:cNvSpPr txBox="1">
            <a:spLocks/>
          </p:cNvSpPr>
          <p:nvPr/>
        </p:nvSpPr>
        <p:spPr>
          <a:xfrm>
            <a:off x="476214" y="674173"/>
            <a:ext cx="8208912" cy="646331"/>
          </a:xfrm>
          <a:prstGeom prst="rect">
            <a:avLst/>
          </a:prstGeom>
          <a:noFill/>
        </p:spPr>
        <p:txBody>
          <a:bodyPr vert="horz" wrap="square" lIns="91440" tIns="45720" rIns="91440" bIns="45720" rtlCol="0" anchor="ctr">
            <a:spAutoFit/>
          </a:bodyPr>
          <a:lstStyle/>
          <a:p>
            <a:pPr algn="ctr">
              <a:spcBef>
                <a:spcPct val="0"/>
              </a:spcBef>
              <a:defRPr/>
            </a:pPr>
            <a:r>
              <a:rPr lang="es-ES_tradnl" sz="3600" b="1" dirty="0" smtClean="0">
                <a:ln w="10541" cmpd="sng">
                  <a:solidFill>
                    <a:srgbClr val="4F81BD">
                      <a:shade val="88000"/>
                      <a:satMod val="110000"/>
                    </a:srgbClr>
                  </a:solidFill>
                  <a:prstDash val="solid"/>
                </a:ln>
                <a:latin typeface="Arial" pitchFamily="34" charset="0"/>
                <a:cs typeface="Arial" pitchFamily="34" charset="0"/>
              </a:rPr>
              <a:t>DIRECCIÓN DE SALUD PÚBLICA</a:t>
            </a:r>
            <a:endParaRPr lang="es-ES" sz="3600" b="1" dirty="0">
              <a:ln w="10541" cmpd="sng">
                <a:solidFill>
                  <a:srgbClr val="4F81BD">
                    <a:shade val="88000"/>
                    <a:satMod val="110000"/>
                  </a:srgbClr>
                </a:solidFill>
                <a:prstDash val="solid"/>
              </a:ln>
              <a:latin typeface="Arial" pitchFamily="34" charset="0"/>
              <a:cs typeface="Arial" pitchFamily="34" charset="0"/>
            </a:endParaRPr>
          </a:p>
        </p:txBody>
      </p:sp>
      <p:sp>
        <p:nvSpPr>
          <p:cNvPr id="4" name="3 CuadroTexto"/>
          <p:cNvSpPr txBox="1"/>
          <p:nvPr/>
        </p:nvSpPr>
        <p:spPr>
          <a:xfrm>
            <a:off x="1691560" y="147549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DR. GERARDO ALAN DUEÑAS RAMIREZ</a:t>
            </a:r>
            <a:endParaRPr lang="es-ES" u="sng" dirty="0">
              <a:latin typeface="Arial" pitchFamily="34" charset="0"/>
              <a:cs typeface="Arial" pitchFamily="34" charset="0"/>
            </a:endParaRPr>
          </a:p>
        </p:txBody>
      </p:sp>
      <p:sp>
        <p:nvSpPr>
          <p:cNvPr id="5" name="4 Rectángulo"/>
          <p:cNvSpPr/>
          <p:nvPr/>
        </p:nvSpPr>
        <p:spPr>
          <a:xfrm>
            <a:off x="842082" y="2492896"/>
            <a:ext cx="5983561" cy="2585323"/>
          </a:xfrm>
          <a:prstGeom prst="rect">
            <a:avLst/>
          </a:prstGeom>
        </p:spPr>
        <p:txBody>
          <a:bodyPr wrap="none">
            <a:spAutoFit/>
          </a:bodyPr>
          <a:lstStyle/>
          <a:p>
            <a:pPr marL="285750" indent="-285750">
              <a:buFont typeface="Arial" pitchFamily="34" charset="0"/>
              <a:buChar char="•"/>
            </a:pPr>
            <a:r>
              <a:rPr lang="es-MX" dirty="0">
                <a:latin typeface="Arial Black" pitchFamily="34" charset="0"/>
              </a:rPr>
              <a:t>PROGRAMA DE CONTROL </a:t>
            </a:r>
            <a:r>
              <a:rPr lang="es-MX" dirty="0" smtClean="0">
                <a:latin typeface="Arial Black" pitchFamily="34" charset="0"/>
              </a:rPr>
              <a:t>CANINO.</a:t>
            </a: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r>
              <a:rPr lang="es-MX" dirty="0">
                <a:latin typeface="Arial Black" pitchFamily="34" charset="0"/>
              </a:rPr>
              <a:t>PROGRAMA DE PREVENCIÓN DEL </a:t>
            </a:r>
            <a:r>
              <a:rPr lang="es-MX" dirty="0" smtClean="0">
                <a:latin typeface="Arial Black" pitchFamily="34" charset="0"/>
              </a:rPr>
              <a:t>DENGUE.</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FUMIGACION.</a:t>
            </a:r>
          </a:p>
          <a:p>
            <a:pPr marL="285750" indent="-285750"/>
            <a:endParaRPr lang="es-MX" dirty="0" smtClean="0">
              <a:latin typeface="Arial Black" pitchFamily="34" charset="0"/>
            </a:endParaRPr>
          </a:p>
          <a:p>
            <a:pPr marL="285750" indent="-285750"/>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p:txBody>
      </p:sp>
      <p:sp>
        <p:nvSpPr>
          <p:cNvPr id="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15</a:t>
            </a:fld>
            <a:endParaRPr lang="es-ES" dirty="0">
              <a:solidFill>
                <a:prstClr val="black">
                  <a:tint val="75000"/>
                </a:prstClr>
              </a:solidFill>
            </a:endParaRPr>
          </a:p>
        </p:txBody>
      </p:sp>
    </p:spTree>
    <p:extLst>
      <p:ext uri="{BB962C8B-B14F-4D97-AF65-F5344CB8AC3E}">
        <p14:creationId xmlns="" xmlns:p14="http://schemas.microsoft.com/office/powerpoint/2010/main" val="40702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5"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67744" y="260648"/>
            <a:ext cx="4586453" cy="584775"/>
          </a:xfrm>
          <a:prstGeom prst="rect">
            <a:avLst/>
          </a:prstGeom>
        </p:spPr>
        <p:txBody>
          <a:bodyPr wrap="square">
            <a:spAutoFit/>
          </a:bodyPr>
          <a:lstStyle/>
          <a:p>
            <a:pPr marL="285750" indent="-285750">
              <a:buFont typeface="Arial" panose="020B0604020202020204" pitchFamily="34" charset="0"/>
              <a:buChar char="•"/>
            </a:pPr>
            <a:r>
              <a:rPr lang="es-MX" sz="3200" b="1" dirty="0" smtClean="0">
                <a:latin typeface="Arial" pitchFamily="34" charset="0"/>
                <a:cs typeface="Arial" pitchFamily="34" charset="0"/>
              </a:rPr>
              <a:t>CONTROL CANINO</a:t>
            </a:r>
            <a:endParaRPr lang="es-MX" sz="3200" b="1" dirty="0">
              <a:latin typeface="Arial" pitchFamily="34" charset="0"/>
              <a:cs typeface="Arial" pitchFamily="34" charset="0"/>
            </a:endParaRPr>
          </a:p>
        </p:txBody>
      </p:sp>
      <p:graphicFrame>
        <p:nvGraphicFramePr>
          <p:cNvPr id="13" name="12 Tabla"/>
          <p:cNvGraphicFramePr>
            <a:graphicFrameLocks noGrp="1"/>
          </p:cNvGraphicFramePr>
          <p:nvPr>
            <p:extLst>
              <p:ext uri="{D42A27DB-BD31-4B8C-83A1-F6EECF244321}">
                <p14:modId xmlns:p14="http://schemas.microsoft.com/office/powerpoint/2010/main" xmlns="" val="801532092"/>
              </p:ext>
            </p:extLst>
          </p:nvPr>
        </p:nvGraphicFramePr>
        <p:xfrm>
          <a:off x="2267744" y="4581128"/>
          <a:ext cx="4176464" cy="1463220"/>
        </p:xfrm>
        <a:graphic>
          <a:graphicData uri="http://schemas.openxmlformats.org/drawingml/2006/table">
            <a:tbl>
              <a:tblPr firstRow="1" firstCol="1" bandRow="1">
                <a:tableStyleId>{5C22544A-7EE6-4342-B048-85BDC9FD1C3A}</a:tableStyleId>
              </a:tblPr>
              <a:tblGrid>
                <a:gridCol w="2968659"/>
                <a:gridCol w="1207805"/>
              </a:tblGrid>
              <a:tr h="365805">
                <a:tc>
                  <a:txBody>
                    <a:bodyPr/>
                    <a:lstStyle/>
                    <a:p>
                      <a:pPr algn="just">
                        <a:spcAft>
                          <a:spcPts val="0"/>
                        </a:spcAft>
                      </a:pPr>
                      <a:r>
                        <a:rPr lang="es-ES" sz="1600" dirty="0">
                          <a:solidFill>
                            <a:schemeClr val="tx1"/>
                          </a:solidFill>
                          <a:effectLst/>
                          <a:latin typeface="Arial" pitchFamily="34" charset="0"/>
                          <a:cs typeface="Arial" pitchFamily="34" charset="0"/>
                        </a:rPr>
                        <a:t>REPORTES CIUDADANOS</a:t>
                      </a:r>
                      <a:endParaRPr lang="es-MX" sz="16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127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a:solidFill>
                            <a:schemeClr val="tx1"/>
                          </a:solidFill>
                          <a:effectLst/>
                          <a:latin typeface="Arial" pitchFamily="34" charset="0"/>
                          <a:cs typeface="Arial" pitchFamily="34" charset="0"/>
                        </a:rPr>
                        <a:t>REPORTES ATENDIDOS</a:t>
                      </a:r>
                      <a:endParaRPr lang="es-MX" sz="160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127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a:solidFill>
                            <a:schemeClr val="tx1"/>
                          </a:solidFill>
                          <a:effectLst/>
                          <a:latin typeface="Arial" pitchFamily="34" charset="0"/>
                          <a:cs typeface="Arial" pitchFamily="34" charset="0"/>
                        </a:rPr>
                        <a:t>AGRESORES</a:t>
                      </a:r>
                      <a:endParaRPr lang="es-MX" sz="160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8</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dirty="0">
                          <a:solidFill>
                            <a:schemeClr val="tx1"/>
                          </a:solidFill>
                          <a:effectLst/>
                          <a:latin typeface="Arial" pitchFamily="34" charset="0"/>
                          <a:cs typeface="Arial" pitchFamily="34" charset="0"/>
                        </a:rPr>
                        <a:t>TOTAL RECOLECTADOS</a:t>
                      </a:r>
                      <a:endParaRPr lang="es-MX" sz="16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347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bl>
          </a:graphicData>
        </a:graphic>
      </p:graphicFrame>
      <p:pic>
        <p:nvPicPr>
          <p:cNvPr id="1027" name="Picture 3" descr="F:\FEBRERO\DSC063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1340768"/>
            <a:ext cx="4032448"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Toshiba\Downloads\DSC068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340768"/>
            <a:ext cx="4051191" cy="28083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187624" y="476672"/>
            <a:ext cx="6585970" cy="646331"/>
          </a:xfrm>
          <a:prstGeom prst="rect">
            <a:avLst/>
          </a:prstGeom>
        </p:spPr>
        <p:txBody>
          <a:bodyPr wrap="none">
            <a:spAutoFit/>
          </a:bodyPr>
          <a:lstStyle/>
          <a:p>
            <a:pPr marL="285750" indent="-285750">
              <a:buFont typeface="Arial" panose="020B0604020202020204" pitchFamily="34" charset="0"/>
              <a:buChar char="•"/>
            </a:pPr>
            <a:r>
              <a:rPr lang="es-MX" sz="3600" b="1" dirty="0" smtClean="0">
                <a:latin typeface="Arial" pitchFamily="34" charset="0"/>
                <a:cs typeface="Arial" pitchFamily="34" charset="0"/>
              </a:rPr>
              <a:t>PROMOCION DE LA SALUD</a:t>
            </a:r>
            <a:endParaRPr lang="es-MX" sz="3600" b="1" dirty="0">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xmlns="" val="953194080"/>
              </p:ext>
            </p:extLst>
          </p:nvPr>
        </p:nvGraphicFramePr>
        <p:xfrm>
          <a:off x="2483768" y="4509120"/>
          <a:ext cx="3736162" cy="2133600"/>
        </p:xfrm>
        <a:graphic>
          <a:graphicData uri="http://schemas.openxmlformats.org/drawingml/2006/table">
            <a:tbl>
              <a:tblPr firstRow="1" firstCol="1" bandRow="1">
                <a:tableStyleId>{5C22544A-7EE6-4342-B048-85BDC9FD1C3A}</a:tableStyleId>
              </a:tblPr>
              <a:tblGrid>
                <a:gridCol w="2629254"/>
                <a:gridCol w="1106908"/>
              </a:tblGrid>
              <a:tr h="272643">
                <a:tc>
                  <a:txBody>
                    <a:bodyPr/>
                    <a:lstStyle/>
                    <a:p>
                      <a:pPr algn="just">
                        <a:spcAft>
                          <a:spcPts val="0"/>
                        </a:spcAft>
                      </a:pPr>
                      <a:r>
                        <a:rPr lang="es-ES" sz="1800" dirty="0">
                          <a:solidFill>
                            <a:schemeClr val="tx1"/>
                          </a:solidFill>
                          <a:effectLst/>
                          <a:latin typeface="Arial" pitchFamily="34" charset="0"/>
                          <a:cs typeface="Arial" pitchFamily="34" charset="0"/>
                        </a:rPr>
                        <a:t>CERRADAS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1652</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RENUENTES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258</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DESHABITADAS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599</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TRATADAS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MX" sz="2000" b="1" dirty="0" smtClean="0">
                          <a:solidFill>
                            <a:schemeClr val="tx1"/>
                          </a:solidFill>
                          <a:effectLst/>
                          <a:latin typeface="Arial" pitchFamily="34" charset="0"/>
                          <a:ea typeface="Times New Roman"/>
                          <a:cs typeface="Arial" pitchFamily="34" charset="0"/>
                        </a:rPr>
                        <a:t>3346</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smtClean="0">
                          <a:solidFill>
                            <a:schemeClr val="tx1"/>
                          </a:solidFill>
                          <a:effectLst/>
                          <a:latin typeface="Arial" pitchFamily="34" charset="0"/>
                          <a:cs typeface="Arial" pitchFamily="34" charset="0"/>
                        </a:rPr>
                        <a:t>VISITADAS</a:t>
                      </a:r>
                    </a:p>
                    <a:p>
                      <a:pPr algn="just">
                        <a:spcAft>
                          <a:spcPts val="0"/>
                        </a:spcAft>
                      </a:pPr>
                      <a:endParaRPr lang="es-ES" sz="1800" dirty="0" smtClean="0">
                        <a:solidFill>
                          <a:schemeClr val="tx1"/>
                        </a:solidFill>
                        <a:effectLst/>
                        <a:latin typeface="Arial" pitchFamily="34" charset="0"/>
                        <a:cs typeface="Arial" pitchFamily="34" charset="0"/>
                      </a:endParaRPr>
                    </a:p>
                    <a:p>
                      <a:pPr algn="just">
                        <a:spcAft>
                          <a:spcPts val="0"/>
                        </a:spcAft>
                      </a:pPr>
                      <a:r>
                        <a:rPr lang="es-ES" sz="1800" dirty="0" smtClean="0">
                          <a:solidFill>
                            <a:schemeClr val="tx1"/>
                          </a:solidFill>
                          <a:effectLst/>
                          <a:latin typeface="Arial" pitchFamily="34" charset="0"/>
                          <a:ea typeface="Times New Roman"/>
                          <a:cs typeface="Arial" pitchFamily="34" charset="0"/>
                        </a:rPr>
                        <a:t>Total </a:t>
                      </a:r>
                      <a:r>
                        <a:rPr lang="es-ES" sz="1800" baseline="0" dirty="0" smtClean="0">
                          <a:solidFill>
                            <a:schemeClr val="tx1"/>
                          </a:solidFill>
                          <a:effectLst/>
                          <a:latin typeface="Arial" pitchFamily="34" charset="0"/>
                          <a:ea typeface="Times New Roman"/>
                          <a:cs typeface="Arial" pitchFamily="34" charset="0"/>
                        </a:rPr>
                        <a:t> de colonias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MX" sz="2000" b="1" dirty="0" smtClean="0">
                          <a:solidFill>
                            <a:schemeClr val="tx1"/>
                          </a:solidFill>
                          <a:effectLst/>
                          <a:latin typeface="Arial" pitchFamily="34" charset="0"/>
                          <a:ea typeface="Times New Roman"/>
                          <a:cs typeface="Arial" pitchFamily="34" charset="0"/>
                        </a:rPr>
                        <a:t>5951</a:t>
                      </a:r>
                    </a:p>
                    <a:p>
                      <a:pPr algn="just">
                        <a:spcAft>
                          <a:spcPts val="0"/>
                        </a:spcAft>
                      </a:pPr>
                      <a:endParaRPr lang="es-MX" sz="2000" b="1" dirty="0" smtClean="0">
                        <a:solidFill>
                          <a:schemeClr val="tx1"/>
                        </a:solidFill>
                        <a:effectLst/>
                        <a:latin typeface="Arial" pitchFamily="34" charset="0"/>
                        <a:ea typeface="Times New Roman"/>
                        <a:cs typeface="Arial" pitchFamily="34" charset="0"/>
                      </a:endParaRPr>
                    </a:p>
                    <a:p>
                      <a:pPr algn="just">
                        <a:spcAft>
                          <a:spcPts val="0"/>
                        </a:spcAft>
                      </a:pPr>
                      <a:r>
                        <a:rPr lang="es-MX" sz="2000" b="1" dirty="0" smtClean="0">
                          <a:solidFill>
                            <a:schemeClr val="tx1"/>
                          </a:solidFill>
                          <a:effectLst/>
                          <a:latin typeface="Arial" pitchFamily="34" charset="0"/>
                          <a:ea typeface="Times New Roman"/>
                          <a:cs typeface="Arial" pitchFamily="34" charset="0"/>
                        </a:rPr>
                        <a:t>12</a:t>
                      </a:r>
                      <a:endParaRPr lang="es-MX" sz="2000" b="1" dirty="0" smtClean="0">
                        <a:solidFill>
                          <a:schemeClr val="tx1"/>
                        </a:solidFill>
                        <a:effectLst/>
                        <a:latin typeface="Arial" pitchFamily="34" charset="0"/>
                        <a:ea typeface="Times New Roman"/>
                        <a:cs typeface="Arial" pitchFamily="34" charset="0"/>
                      </a:endParaRPr>
                    </a:p>
                  </a:txBody>
                  <a:tcPr marL="68580" marR="68580" marT="0" marB="0">
                    <a:noFill/>
                  </a:tcPr>
                </a:tc>
              </a:tr>
            </a:tbl>
          </a:graphicData>
        </a:graphic>
      </p:graphicFrame>
      <p:pic>
        <p:nvPicPr>
          <p:cNvPr id="3074" name="Picture 2" descr="C:\Users\Toshiba\Downloads\DSC0722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412776"/>
            <a:ext cx="3872036" cy="27363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Toshiba\Downloads\DSC0722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412776"/>
            <a:ext cx="4032448" cy="2736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2704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8640"/>
            <a:ext cx="8229600" cy="676671"/>
          </a:xfrm>
        </p:spPr>
        <p:txBody>
          <a:bodyPr>
            <a:noAutofit/>
          </a:bodyPr>
          <a:lstStyle/>
          <a:p>
            <a:pPr algn="ctr"/>
            <a:r>
              <a:rPr lang="es-MX" sz="4000" dirty="0" smtClean="0"/>
              <a:t>FUMIGACION A CIELO ABIERTO</a:t>
            </a:r>
          </a:p>
          <a:p>
            <a:pPr algn="ctr"/>
            <a:endParaRPr lang="es-MX" sz="4000" dirty="0"/>
          </a:p>
        </p:txBody>
      </p:sp>
      <p:pic>
        <p:nvPicPr>
          <p:cNvPr id="3074" name="Picture 2" descr="F:\FEBRERO\DSC0731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8144" y="1196752"/>
            <a:ext cx="3078963"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Toshiba\Downloads\10153450_281079225388347_11314585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745" y="1196752"/>
            <a:ext cx="3080103"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Toshiba\Downloads\10152953_281079218721681_193750770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31840" y="1196752"/>
            <a:ext cx="3096344" cy="259228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CuadroTexto"/>
          <p:cNvSpPr txBox="1"/>
          <p:nvPr/>
        </p:nvSpPr>
        <p:spPr>
          <a:xfrm>
            <a:off x="1619672" y="4653136"/>
            <a:ext cx="583264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2400" dirty="0" smtClean="0">
                <a:latin typeface="Arial" pitchFamily="34" charset="0"/>
                <a:cs typeface="Arial" pitchFamily="34" charset="0"/>
              </a:rPr>
              <a:t>EN ESTE MES SE REALIZO LA FUMIGACION EN 26 COLONIAS</a:t>
            </a:r>
            <a:endParaRPr lang="es-ES_tradnl" sz="2400" dirty="0">
              <a:latin typeface="Arial" pitchFamily="34" charset="0"/>
              <a:cs typeface="Arial" pitchFamily="34" charset="0"/>
            </a:endParaRPr>
          </a:p>
        </p:txBody>
      </p:sp>
    </p:spTree>
    <p:extLst>
      <p:ext uri="{BB962C8B-B14F-4D97-AF65-F5344CB8AC3E}">
        <p14:creationId xmlns:p14="http://schemas.microsoft.com/office/powerpoint/2010/main" xmlns="" val="488829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6" name="5 Rectángulo"/>
          <p:cNvSpPr/>
          <p:nvPr/>
        </p:nvSpPr>
        <p:spPr>
          <a:xfrm>
            <a:off x="1259632" y="404664"/>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19</a:t>
            </a:fld>
            <a:endParaRPr lang="es-ES" dirty="0">
              <a:solidFill>
                <a:prstClr val="black">
                  <a:tint val="75000"/>
                </a:prstClr>
              </a:solidFill>
            </a:endParaRPr>
          </a:p>
        </p:txBody>
      </p:sp>
      <p:sp>
        <p:nvSpPr>
          <p:cNvPr id="9" name="8 Rectángulo"/>
          <p:cNvSpPr/>
          <p:nvPr/>
        </p:nvSpPr>
        <p:spPr>
          <a:xfrm>
            <a:off x="827584" y="2136338"/>
            <a:ext cx="7128792" cy="2308324"/>
          </a:xfrm>
          <a:prstGeom prst="rect">
            <a:avLst/>
          </a:prstGeom>
        </p:spPr>
        <p:txBody>
          <a:bodyPr wrap="square">
            <a:spAutoFit/>
          </a:bodyPr>
          <a:lstStyle/>
          <a:p>
            <a:pPr marL="514350" indent="-514350" algn="just">
              <a:buFont typeface="Wingdings" pitchFamily="2" charset="2"/>
              <a:buChar char="ü"/>
            </a:pPr>
            <a:r>
              <a:rPr lang="es-MX" sz="2400" dirty="0" smtClean="0">
                <a:latin typeface="Arial" pitchFamily="34" charset="0"/>
                <a:cs typeface="Arial" pitchFamily="34" charset="0"/>
              </a:rPr>
              <a:t>Se realizan fumigaciones intradomiciliarias.</a:t>
            </a:r>
          </a:p>
          <a:p>
            <a:pPr marL="514350" indent="-514350" algn="just">
              <a:buNone/>
            </a:pPr>
            <a:endParaRPr lang="es-MX" sz="2400" dirty="0" smtClean="0">
              <a:latin typeface="Arial" pitchFamily="34" charset="0"/>
              <a:cs typeface="Arial" pitchFamily="34" charset="0"/>
            </a:endParaRPr>
          </a:p>
          <a:p>
            <a:pPr marL="514350" indent="-514350" algn="just">
              <a:buFont typeface="Wingdings" pitchFamily="2" charset="2"/>
              <a:buChar char="ü"/>
            </a:pPr>
            <a:r>
              <a:rPr lang="es-MX" sz="2400" dirty="0" smtClean="0">
                <a:latin typeface="Arial" pitchFamily="34" charset="0"/>
                <a:cs typeface="Arial" pitchFamily="34" charset="0"/>
              </a:rPr>
              <a:t>Se realizara el recorrido de la nebulización en campo abierto en los sectores del municipio.</a:t>
            </a:r>
          </a:p>
          <a:p>
            <a:pPr marL="514350" indent="-514350" algn="just">
              <a:buFont typeface="Wingdings" pitchFamily="2" charset="2"/>
              <a:buChar char="ü"/>
            </a:pPr>
            <a:endParaRPr lang="es-MX" sz="2400" dirty="0" smtClean="0">
              <a:latin typeface="Arial" pitchFamily="34" charset="0"/>
              <a:cs typeface="Arial" pitchFamily="34" charset="0"/>
            </a:endParaRPr>
          </a:p>
          <a:p>
            <a:pPr marL="514350" indent="-514350" algn="just">
              <a:buFont typeface="Wingdings" pitchFamily="2" charset="2"/>
              <a:buChar char="ü"/>
            </a:pPr>
            <a:r>
              <a:rPr lang="es-MX" sz="2400" dirty="0" smtClean="0">
                <a:latin typeface="Arial" pitchFamily="34" charset="0"/>
                <a:cs typeface="Arial" pitchFamily="34" charset="0"/>
              </a:rPr>
              <a:t>Se realizara el recorrido con la unidad canina.</a:t>
            </a:r>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764704"/>
            <a:ext cx="2674640" cy="1038374"/>
          </a:xfrm>
        </p:spPr>
        <p:txBody>
          <a:bodyPr>
            <a:normAutofit/>
          </a:bodyPr>
          <a:lstStyle/>
          <a:p>
            <a:r>
              <a:rPr lang="es-MX" sz="2800" b="1" dirty="0" smtClean="0">
                <a:latin typeface="Arial Black" pitchFamily="34" charset="0"/>
              </a:rPr>
              <a:t>OBJETIVO</a:t>
            </a:r>
            <a:endParaRPr lang="es-MX" sz="4000" b="1" dirty="0">
              <a:latin typeface="Arial Black" pitchFamily="34" charset="0"/>
            </a:endParaRPr>
          </a:p>
        </p:txBody>
      </p:sp>
      <p:sp>
        <p:nvSpPr>
          <p:cNvPr id="10" name="9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a:t>
            </a:fld>
            <a:endParaRPr lang="es-ES" dirty="0">
              <a:solidFill>
                <a:prstClr val="black">
                  <a:tint val="75000"/>
                </a:prstClr>
              </a:solidFill>
            </a:endParaRPr>
          </a:p>
        </p:txBody>
      </p:sp>
      <p:sp>
        <p:nvSpPr>
          <p:cNvPr id="12" name="11 CuadroTexto"/>
          <p:cNvSpPr txBox="1"/>
          <p:nvPr/>
        </p:nvSpPr>
        <p:spPr>
          <a:xfrm>
            <a:off x="755576" y="2348880"/>
            <a:ext cx="7704856" cy="2308324"/>
          </a:xfrm>
          <a:prstGeom prst="rect">
            <a:avLst/>
          </a:prstGeom>
          <a:noFill/>
        </p:spPr>
        <p:txBody>
          <a:bodyPr wrap="square" rtlCol="0">
            <a:spAutoFit/>
          </a:bodyPr>
          <a:lstStyle/>
          <a:p>
            <a:pPr algn="just"/>
            <a:r>
              <a:rPr lang="es-MX" sz="2400" dirty="0" smtClean="0">
                <a:latin typeface="Arial" pitchFamily="34" charset="0"/>
                <a:cs typeface="Arial" pitchFamily="34" charset="0"/>
              </a:rPr>
              <a:t>En la actual presentación, se revisan los avances y los nuevos compromisos  por parte de la Secretaria de Desarrollo social y sus Direcciones, con el fin de que día a día se obtenga de manera tangible, una respuesta concreta a las diferentes acciones comprometidas con nuestros ciudadanos.</a:t>
            </a:r>
            <a:endParaRPr lang="es-MX"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500"/>
                                        <p:tgtEl>
                                          <p:spTgt spid="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55913" y="404664"/>
            <a:ext cx="6480720" cy="1052736"/>
          </a:xfrm>
        </p:spPr>
        <p:txBody>
          <a:bodyPr>
            <a:no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RECREACIÓN Y EVENOS</a:t>
            </a:r>
            <a:endParaRPr lang="es-MX" sz="3600" dirty="0"/>
          </a:p>
        </p:txBody>
      </p:sp>
      <p:sp>
        <p:nvSpPr>
          <p:cNvPr id="8" name="7 Rectángulo"/>
          <p:cNvSpPr/>
          <p:nvPr/>
        </p:nvSpPr>
        <p:spPr>
          <a:xfrm>
            <a:off x="1695974" y="1732166"/>
            <a:ext cx="5400599" cy="369332"/>
          </a:xfrm>
          <a:prstGeom prst="rect">
            <a:avLst/>
          </a:prstGeom>
        </p:spPr>
        <p:txBody>
          <a:bodyPr wrap="square">
            <a:spAutoFit/>
          </a:bodyPr>
          <a:lstStyle/>
          <a:p>
            <a:pPr algn="ctr"/>
            <a:r>
              <a:rPr lang="es-ES_tradnl" u="sng" dirty="0" smtClean="0">
                <a:latin typeface="Arial" pitchFamily="34" charset="0"/>
                <a:cs typeface="Arial" pitchFamily="34" charset="0"/>
              </a:rPr>
              <a:t>LIC. MARIO ALBERTO RIOS BENAVIDES.</a:t>
            </a:r>
            <a:endParaRPr lang="es-MX" dirty="0">
              <a:latin typeface="Arial" pitchFamily="34" charset="0"/>
              <a:cs typeface="Arial" pitchFamily="34" charset="0"/>
            </a:endParaRPr>
          </a:p>
        </p:txBody>
      </p:sp>
      <p:sp>
        <p:nvSpPr>
          <p:cNvPr id="9" name="8 Rectángulo"/>
          <p:cNvSpPr/>
          <p:nvPr/>
        </p:nvSpPr>
        <p:spPr>
          <a:xfrm>
            <a:off x="543035" y="1916832"/>
            <a:ext cx="8064896" cy="369332"/>
          </a:xfrm>
          <a:prstGeom prst="rect">
            <a:avLst/>
          </a:prstGeom>
        </p:spPr>
        <p:txBody>
          <a:bodyPr wrap="square">
            <a:spAutoFit/>
          </a:bodyPr>
          <a:lstStyle/>
          <a:p>
            <a:pPr algn="ctr"/>
            <a:r>
              <a:rPr lang="es-MX" b="1" dirty="0" smtClean="0">
                <a:latin typeface="Arial" pitchFamily="34" charset="0"/>
                <a:cs typeface="Arial" pitchFamily="34" charset="0"/>
              </a:rPr>
              <a:t> </a:t>
            </a:r>
            <a:endParaRPr lang="es-MX" sz="2000" dirty="0"/>
          </a:p>
        </p:txBody>
      </p:sp>
      <p:sp>
        <p:nvSpPr>
          <p:cNvPr id="14" name="13 Rectángulo"/>
          <p:cNvSpPr/>
          <p:nvPr/>
        </p:nvSpPr>
        <p:spPr>
          <a:xfrm>
            <a:off x="179512" y="6309321"/>
            <a:ext cx="8640960" cy="369332"/>
          </a:xfrm>
          <a:prstGeom prst="rect">
            <a:avLst/>
          </a:prstGeom>
        </p:spPr>
        <p:txBody>
          <a:bodyPr wrap="square">
            <a:spAutoFit/>
          </a:bodyPr>
          <a:lstStyle/>
          <a:p>
            <a:pPr algn="ctr"/>
            <a:r>
              <a:rPr lang="es-MX" b="1" dirty="0" smtClean="0"/>
              <a:t> </a:t>
            </a:r>
            <a:endParaRPr lang="es-MX" b="1"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20</a:t>
            </a:fld>
            <a:endParaRPr lang="es-ES" dirty="0">
              <a:solidFill>
                <a:prstClr val="black">
                  <a:tint val="75000"/>
                </a:prstClr>
              </a:solidFill>
            </a:endParaRPr>
          </a:p>
        </p:txBody>
      </p:sp>
      <p:sp>
        <p:nvSpPr>
          <p:cNvPr id="21" name="20 Rectángulo"/>
          <p:cNvSpPr/>
          <p:nvPr/>
        </p:nvSpPr>
        <p:spPr>
          <a:xfrm>
            <a:off x="1187624" y="2924944"/>
            <a:ext cx="6840760" cy="2215991"/>
          </a:xfrm>
          <a:prstGeom prst="rect">
            <a:avLst/>
          </a:prstGeom>
        </p:spPr>
        <p:txBody>
          <a:bodyPr wrap="square">
            <a:spAutoFit/>
          </a:bodyPr>
          <a:lstStyle/>
          <a:p>
            <a:pPr marL="285750" indent="-285750" algn="ctr">
              <a:buFont typeface="Arial" pitchFamily="34" charset="0"/>
              <a:buChar char="•"/>
            </a:pPr>
            <a:r>
              <a:rPr lang="es-MX" sz="2400" dirty="0">
                <a:latin typeface="Arial Black" pitchFamily="34" charset="0"/>
              </a:rPr>
              <a:t>Apoyo en </a:t>
            </a:r>
            <a:r>
              <a:rPr lang="es-MX" sz="2400" dirty="0" smtClean="0">
                <a:latin typeface="Arial Black" pitchFamily="34" charset="0"/>
              </a:rPr>
              <a:t>la Organización </a:t>
            </a:r>
            <a:r>
              <a:rPr lang="es-MX" sz="2400" dirty="0">
                <a:latin typeface="Arial Black" pitchFamily="34" charset="0"/>
              </a:rPr>
              <a:t>de </a:t>
            </a:r>
            <a:r>
              <a:rPr lang="es-MX" sz="2400" dirty="0" smtClean="0">
                <a:latin typeface="Arial Black" pitchFamily="34" charset="0"/>
              </a:rPr>
              <a:t>Eventos Municipales.  </a:t>
            </a: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p:txBody>
      </p:sp>
    </p:spTree>
  </p:cSld>
  <p:clrMapOvr>
    <a:masterClrMapping/>
  </p:clrMapOvr>
  <p:transition>
    <p:cover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556792"/>
            <a:ext cx="8712968" cy="5112568"/>
          </a:xfrm>
        </p:spPr>
        <p:txBody>
          <a:bodyPr/>
          <a:lstStyle/>
          <a:p>
            <a:endParaRPr lang="es-MX" dirty="0" smtClean="0"/>
          </a:p>
          <a:p>
            <a:endParaRPr lang="es-MX" sz="2400" dirty="0"/>
          </a:p>
        </p:txBody>
      </p:sp>
      <p:sp>
        <p:nvSpPr>
          <p:cNvPr id="9" name="8 CuadroTexto"/>
          <p:cNvSpPr txBox="1"/>
          <p:nvPr/>
        </p:nvSpPr>
        <p:spPr>
          <a:xfrm>
            <a:off x="395536" y="3999835"/>
            <a:ext cx="8136904" cy="1877437"/>
          </a:xfrm>
          <a:prstGeom prst="rect">
            <a:avLst/>
          </a:prstGeom>
          <a:noFill/>
        </p:spPr>
        <p:txBody>
          <a:bodyPr wrap="square" numCol="1" rtlCol="0">
            <a:spAutoFit/>
          </a:bodyPr>
          <a:lstStyle/>
          <a:p>
            <a:pPr algn="just"/>
            <a:r>
              <a:rPr lang="es-MX" sz="2000" dirty="0" smtClean="0">
                <a:latin typeface="Arial" pitchFamily="34" charset="0"/>
                <a:cs typeface="Arial" pitchFamily="34" charset="0"/>
              </a:rPr>
              <a:t>Apoyamos en el evento de Convenio de Firmas con Universidades y escuelas Técnicas que estuvo a cargo de la Dirección de Concertación Social y de la Secretaria de Educación, dicho evento se realizo en el Auditorio, el día 27 de febrero del 2014 donde asistieron 200 estudiantes aproximadamente   </a:t>
            </a:r>
          </a:p>
          <a:p>
            <a:r>
              <a:rPr lang="es-MX" sz="1600" dirty="0" smtClean="0"/>
              <a:t>   </a:t>
            </a:r>
            <a:endParaRPr lang="es-MX" sz="1600"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243644"/>
            <a:ext cx="2736304" cy="261740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0969" y="1268760"/>
            <a:ext cx="2881191" cy="2592288"/>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28184" y="1268760"/>
            <a:ext cx="2808312" cy="2592288"/>
          </a:xfrm>
          <a:prstGeom prst="rect">
            <a:avLst/>
          </a:prstGeom>
        </p:spPr>
      </p:pic>
      <p:sp>
        <p:nvSpPr>
          <p:cNvPr id="7" name="6 Rectángulo"/>
          <p:cNvSpPr/>
          <p:nvPr/>
        </p:nvSpPr>
        <p:spPr>
          <a:xfrm>
            <a:off x="1475656" y="476672"/>
            <a:ext cx="6465231" cy="523220"/>
          </a:xfrm>
          <a:prstGeom prst="rect">
            <a:avLst/>
          </a:prstGeom>
        </p:spPr>
        <p:txBody>
          <a:bodyPr wrap="none">
            <a:spAutoFit/>
          </a:bodyPr>
          <a:lstStyle/>
          <a:p>
            <a:r>
              <a:rPr lang="es-MX" sz="2800" dirty="0" smtClean="0">
                <a:latin typeface="Arial" pitchFamily="34" charset="0"/>
                <a:cs typeface="Arial" pitchFamily="34" charset="0"/>
              </a:rPr>
              <a:t>Convenio de Firmas con Universidades</a:t>
            </a:r>
            <a:endParaRPr lang="es-ES_tradnl"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51520" y="4509120"/>
            <a:ext cx="8640960" cy="1323439"/>
          </a:xfrm>
          <a:prstGeom prst="rect">
            <a:avLst/>
          </a:prstGeom>
        </p:spPr>
        <p:txBody>
          <a:bodyPr wrap="square">
            <a:spAutoFit/>
          </a:bodyPr>
          <a:lstStyle/>
          <a:p>
            <a:pPr algn="just"/>
            <a:r>
              <a:rPr lang="es-MX" sz="2000" dirty="0" smtClean="0">
                <a:latin typeface="Arial" pitchFamily="34" charset="0"/>
                <a:cs typeface="Arial" pitchFamily="34" charset="0"/>
              </a:rPr>
              <a:t>Apoyamos en la conferencia del Dr. Cesar Lozano que se efectuó en el auditorio municipal el día 4 de marzo del 2014 este evento estuvo a cargo del Instituto de las mujeres y tubo una afluencia de 900 personas aproximadamente </a:t>
            </a:r>
          </a:p>
        </p:txBody>
      </p:sp>
      <p:pic>
        <p:nvPicPr>
          <p:cNvPr id="4"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1560" y="1124744"/>
            <a:ext cx="3676952" cy="2932052"/>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4008" y="1124744"/>
            <a:ext cx="3744416" cy="2932052"/>
          </a:xfrm>
          <a:prstGeom prst="rect">
            <a:avLst/>
          </a:prstGeom>
        </p:spPr>
      </p:pic>
      <p:sp>
        <p:nvSpPr>
          <p:cNvPr id="5" name="4 Rectángulo"/>
          <p:cNvSpPr/>
          <p:nvPr/>
        </p:nvSpPr>
        <p:spPr>
          <a:xfrm>
            <a:off x="1691680" y="404664"/>
            <a:ext cx="5704831" cy="523220"/>
          </a:xfrm>
          <a:prstGeom prst="rect">
            <a:avLst/>
          </a:prstGeom>
        </p:spPr>
        <p:txBody>
          <a:bodyPr wrap="none">
            <a:spAutoFit/>
          </a:bodyPr>
          <a:lstStyle/>
          <a:p>
            <a:r>
              <a:rPr lang="es-MX" sz="2800" dirty="0" smtClean="0">
                <a:latin typeface="Arial" pitchFamily="34" charset="0"/>
                <a:cs typeface="Arial" pitchFamily="34" charset="0"/>
              </a:rPr>
              <a:t>Conferencia </a:t>
            </a:r>
            <a:r>
              <a:rPr lang="es-MX" sz="2800" dirty="0" smtClean="0">
                <a:latin typeface="Arial" pitchFamily="34" charset="0"/>
                <a:cs typeface="Arial" pitchFamily="34" charset="0"/>
              </a:rPr>
              <a:t>del Dr. Cesar Lozano </a:t>
            </a:r>
            <a:endParaRPr lang="es-ES_tradnl"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81128"/>
            <a:ext cx="8784976" cy="1440160"/>
          </a:xfrm>
        </p:spPr>
        <p:txBody>
          <a:bodyPr>
            <a:normAutofit fontScale="77500" lnSpcReduction="20000"/>
          </a:bodyPr>
          <a:lstStyle/>
          <a:p>
            <a:pPr algn="just">
              <a:buNone/>
            </a:pPr>
            <a:r>
              <a:rPr lang="es-MX" dirty="0" smtClean="0">
                <a:latin typeface="Arial" pitchFamily="34" charset="0"/>
                <a:cs typeface="Arial" pitchFamily="34" charset="0"/>
              </a:rPr>
              <a:t>    Se </a:t>
            </a:r>
            <a:r>
              <a:rPr lang="es-MX" dirty="0" smtClean="0">
                <a:latin typeface="Arial" pitchFamily="34" charset="0"/>
                <a:cs typeface="Arial" pitchFamily="34" charset="0"/>
              </a:rPr>
              <a:t>brindo apoyo en la brigada de Expo Mujer a cargo del Instituto de las mujeres en la Colonia Villas de San José el día 11 de marzo del 2014</a:t>
            </a:r>
          </a:p>
          <a:p>
            <a:pPr algn="just">
              <a:buNone/>
            </a:pPr>
            <a:r>
              <a:rPr lang="es-MX" dirty="0" smtClean="0">
                <a:latin typeface="Arial" pitchFamily="34" charset="0"/>
                <a:cs typeface="Arial" pitchFamily="34" charset="0"/>
              </a:rPr>
              <a:t> </a:t>
            </a:r>
          </a:p>
          <a:p>
            <a:pPr>
              <a:buNone/>
            </a:pPr>
            <a:endParaRPr lang="es-ES" sz="20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1268760"/>
            <a:ext cx="3923928" cy="294294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9992" y="1268760"/>
            <a:ext cx="3973796" cy="2980347"/>
          </a:xfrm>
          <a:prstGeom prst="rect">
            <a:avLst/>
          </a:prstGeom>
        </p:spPr>
      </p:pic>
      <p:sp>
        <p:nvSpPr>
          <p:cNvPr id="9" name="8 Rectángulo"/>
          <p:cNvSpPr/>
          <p:nvPr/>
        </p:nvSpPr>
        <p:spPr>
          <a:xfrm>
            <a:off x="3275856" y="260648"/>
            <a:ext cx="2646878" cy="646331"/>
          </a:xfrm>
          <a:prstGeom prst="rect">
            <a:avLst/>
          </a:prstGeom>
        </p:spPr>
        <p:txBody>
          <a:bodyPr wrap="none">
            <a:spAutoFit/>
          </a:bodyPr>
          <a:lstStyle/>
          <a:p>
            <a:r>
              <a:rPr lang="es-MX" sz="3600" dirty="0" smtClean="0">
                <a:latin typeface="Arial" pitchFamily="34" charset="0"/>
                <a:cs typeface="Arial" pitchFamily="34" charset="0"/>
              </a:rPr>
              <a:t>Expo Mujer </a:t>
            </a:r>
            <a:endParaRPr lang="es-ES_tradnl" sz="3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5301208"/>
            <a:ext cx="8784976" cy="792088"/>
          </a:xfrm>
        </p:spPr>
        <p:txBody>
          <a:bodyPr>
            <a:normAutofit fontScale="25000" lnSpcReduction="20000"/>
          </a:bodyPr>
          <a:lstStyle/>
          <a:p>
            <a:pPr algn="just">
              <a:buNone/>
            </a:pPr>
            <a:r>
              <a:rPr lang="es-MX" sz="1800" b="1" dirty="0" smtClean="0"/>
              <a:t>                         </a:t>
            </a:r>
            <a:r>
              <a:rPr lang="es-MX" sz="8000" dirty="0" smtClean="0">
                <a:latin typeface="Arial" pitchFamily="34" charset="0"/>
                <a:cs typeface="Arial" pitchFamily="34" charset="0"/>
              </a:rPr>
              <a:t>Se apoyo en la brigada del INAPAM que  estuvo a cargo de la Dirección de Participación Ciudadana, el evento se realizo en la Delegación Coahuila el día 18 de marzo, 400 personas se les brindaron diferentes </a:t>
            </a:r>
            <a:r>
              <a:rPr lang="es-MX" sz="8000" dirty="0" smtClean="0">
                <a:latin typeface="Arial" pitchFamily="34" charset="0"/>
                <a:cs typeface="Arial" pitchFamily="34" charset="0"/>
              </a:rPr>
              <a:t>servicios.</a:t>
            </a:r>
            <a:endParaRPr lang="es-MX" sz="8000" dirty="0" smtClean="0">
              <a:latin typeface="Arial" pitchFamily="34" charset="0"/>
              <a:cs typeface="Arial" pitchFamily="34" charset="0"/>
            </a:endParaRPr>
          </a:p>
          <a:p>
            <a:pPr algn="just">
              <a:buNone/>
            </a:pPr>
            <a:r>
              <a:rPr lang="es-MX" sz="7200" b="1" dirty="0" smtClean="0">
                <a:latin typeface="Arial" pitchFamily="34" charset="0"/>
                <a:cs typeface="Arial" pitchFamily="34" charset="0"/>
              </a:rPr>
              <a:t> </a:t>
            </a:r>
          </a:p>
          <a:p>
            <a:pPr algn="just">
              <a:buNone/>
            </a:pPr>
            <a:endParaRPr lang="es-ES" sz="72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11" name="Imagen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0" y="980728"/>
            <a:ext cx="4173081" cy="2952328"/>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980728"/>
            <a:ext cx="4257576" cy="2952328"/>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67744" y="2924944"/>
            <a:ext cx="4278881" cy="2132856"/>
          </a:xfrm>
          <a:prstGeom prst="rect">
            <a:avLst/>
          </a:prstGeom>
        </p:spPr>
      </p:pic>
      <p:sp>
        <p:nvSpPr>
          <p:cNvPr id="9" name="8 Rectángulo"/>
          <p:cNvSpPr/>
          <p:nvPr/>
        </p:nvSpPr>
        <p:spPr>
          <a:xfrm>
            <a:off x="2051720" y="188640"/>
            <a:ext cx="5280613" cy="584775"/>
          </a:xfrm>
          <a:prstGeom prst="rect">
            <a:avLst/>
          </a:prstGeom>
        </p:spPr>
        <p:txBody>
          <a:bodyPr wrap="none">
            <a:spAutoFit/>
          </a:bodyPr>
          <a:lstStyle/>
          <a:p>
            <a:r>
              <a:rPr lang="es-MX" sz="3200" dirty="0" smtClean="0">
                <a:latin typeface="Arial" pitchFamily="34" charset="0"/>
                <a:cs typeface="Arial" pitchFamily="34" charset="0"/>
              </a:rPr>
              <a:t>Macro Brigada </a:t>
            </a:r>
            <a:r>
              <a:rPr lang="es-MX" sz="3200" dirty="0" smtClean="0">
                <a:latin typeface="Arial" pitchFamily="34" charset="0"/>
                <a:cs typeface="Arial" pitchFamily="34" charset="0"/>
              </a:rPr>
              <a:t>del INAPAM </a:t>
            </a:r>
            <a:endParaRPr lang="es-ES_tradnl" sz="3200" dirty="0"/>
          </a:p>
        </p:txBody>
      </p:sp>
    </p:spTree>
    <p:extLst>
      <p:ext uri="{BB962C8B-B14F-4D97-AF65-F5344CB8AC3E}">
        <p14:creationId xmlns:p14="http://schemas.microsoft.com/office/powerpoint/2010/main" xmlns="" val="3769214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784976" cy="1080120"/>
          </a:xfrm>
        </p:spPr>
        <p:txBody>
          <a:bodyPr>
            <a:noAutofit/>
          </a:bodyPr>
          <a:lstStyle/>
          <a:p>
            <a:pPr algn="just">
              <a:buNone/>
            </a:pPr>
            <a:r>
              <a:rPr lang="es-MX" sz="2800" dirty="0" smtClean="0">
                <a:latin typeface="Arial" pitchFamily="34" charset="0"/>
                <a:cs typeface="Arial" pitchFamily="34" charset="0"/>
              </a:rPr>
              <a:t>   </a:t>
            </a:r>
            <a:r>
              <a:rPr lang="es-ES" sz="2800" dirty="0" smtClean="0">
                <a:latin typeface="Arial" pitchFamily="34" charset="0"/>
                <a:cs typeface="Arial" pitchFamily="34" charset="0"/>
              </a:rPr>
              <a:t>Banderazo de inicio de Obra 1er Etapa de la Ampliación de la Av. Pablo </a:t>
            </a:r>
            <a:r>
              <a:rPr lang="es-ES" sz="2800" dirty="0" err="1" smtClean="0">
                <a:latin typeface="Arial" pitchFamily="34" charset="0"/>
                <a:cs typeface="Arial" pitchFamily="34" charset="0"/>
              </a:rPr>
              <a:t>Livas</a:t>
            </a:r>
            <a:r>
              <a:rPr lang="es-ES" sz="2800" dirty="0" smtClean="0">
                <a:latin typeface="Arial" pitchFamily="34" charset="0"/>
                <a:cs typeface="Arial" pitchFamily="34" charset="0"/>
              </a:rPr>
              <a:t>  en Av. </a:t>
            </a:r>
            <a:r>
              <a:rPr lang="es-ES" sz="2800" dirty="0" smtClean="0">
                <a:latin typeface="Arial" pitchFamily="34" charset="0"/>
                <a:cs typeface="Arial" pitchFamily="34" charset="0"/>
              </a:rPr>
              <a:t>Coahuila, </a:t>
            </a:r>
            <a:r>
              <a:rPr lang="es-MX" sz="2800" dirty="0" smtClean="0">
                <a:latin typeface="Arial" pitchFamily="34" charset="0"/>
                <a:cs typeface="Arial" pitchFamily="34" charset="0"/>
              </a:rPr>
              <a:t>el </a:t>
            </a:r>
            <a:r>
              <a:rPr lang="es-MX" sz="2800" dirty="0" smtClean="0">
                <a:latin typeface="Arial" pitchFamily="34" charset="0"/>
                <a:cs typeface="Arial" pitchFamily="34" charset="0"/>
              </a:rPr>
              <a:t>21 de </a:t>
            </a:r>
            <a:r>
              <a:rPr lang="es-MX" sz="2800" dirty="0" smtClean="0">
                <a:latin typeface="Arial" pitchFamily="34" charset="0"/>
                <a:cs typeface="Arial" pitchFamily="34" charset="0"/>
              </a:rPr>
              <a:t>Marzo </a:t>
            </a:r>
            <a:r>
              <a:rPr lang="es-MX" sz="2800" dirty="0" smtClean="0">
                <a:latin typeface="Arial" pitchFamily="34" charset="0"/>
                <a:cs typeface="Arial" pitchFamily="34" charset="0"/>
              </a:rPr>
              <a:t>2014 </a:t>
            </a:r>
          </a:p>
          <a:p>
            <a:pPr algn="just">
              <a:buNone/>
            </a:pPr>
            <a:r>
              <a:rPr lang="es-MX" sz="2800" dirty="0" smtClean="0"/>
              <a:t> </a:t>
            </a:r>
          </a:p>
          <a:p>
            <a:pPr algn="just">
              <a:buNone/>
            </a:pPr>
            <a:endParaRPr lang="es-ES" sz="2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5536" y="908721"/>
            <a:ext cx="3384376" cy="201622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2" y="908720"/>
            <a:ext cx="5184576" cy="2071773"/>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2708920"/>
            <a:ext cx="5220072" cy="129614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08104" y="1916832"/>
            <a:ext cx="3456384" cy="2044594"/>
          </a:xfrm>
          <a:prstGeom prst="rect">
            <a:avLst/>
          </a:prstGeom>
        </p:spPr>
      </p:pic>
    </p:spTree>
    <p:extLst>
      <p:ext uri="{BB962C8B-B14F-4D97-AF65-F5344CB8AC3E}">
        <p14:creationId xmlns:p14="http://schemas.microsoft.com/office/powerpoint/2010/main" xmlns="" val="2748301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8"/>
            <a:ext cx="8229600" cy="5328592"/>
          </a:xfrm>
        </p:spPr>
        <p:txBody>
          <a:bodyPr>
            <a:noAutofit/>
          </a:bodyPr>
          <a:lstStyle/>
          <a:p>
            <a:pPr>
              <a:buNone/>
            </a:pPr>
            <a:endParaRPr lang="es-MX" sz="2000" b="1" dirty="0" smtClean="0"/>
          </a:p>
          <a:p>
            <a:pPr algn="just">
              <a:buNone/>
            </a:pPr>
            <a:r>
              <a:rPr lang="es-MX" sz="2000" dirty="0" smtClean="0">
                <a:latin typeface="Arial" pitchFamily="34" charset="0"/>
                <a:cs typeface="Arial" pitchFamily="34" charset="0"/>
              </a:rPr>
              <a:t>1</a:t>
            </a:r>
            <a:r>
              <a:rPr lang="es-MX" sz="2000" dirty="0" smtClean="0">
                <a:latin typeface="Arial" pitchFamily="34" charset="0"/>
                <a:cs typeface="Arial" pitchFamily="34" charset="0"/>
              </a:rPr>
              <a:t>.- Apoyar </a:t>
            </a:r>
            <a:r>
              <a:rPr lang="es-MX" sz="2000" dirty="0" smtClean="0">
                <a:latin typeface="Arial" pitchFamily="34" charset="0"/>
                <a:cs typeface="Arial" pitchFamily="34" charset="0"/>
              </a:rPr>
              <a:t>a la Secretaría de Desarrollo Social con el evento, Juárez de Rol con diferentes actividades, el día 27 de Abril del 2014</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2</a:t>
            </a:r>
            <a:r>
              <a:rPr lang="es-MX" sz="2000" dirty="0" smtClean="0">
                <a:latin typeface="Arial" pitchFamily="34" charset="0"/>
                <a:cs typeface="Arial" pitchFamily="34" charset="0"/>
              </a:rPr>
              <a:t>.-Apoyar </a:t>
            </a:r>
            <a:r>
              <a:rPr lang="es-MX" sz="2000" dirty="0" smtClean="0">
                <a:latin typeface="Arial" pitchFamily="34" charset="0"/>
                <a:cs typeface="Arial" pitchFamily="34" charset="0"/>
              </a:rPr>
              <a:t>con el evento de la rifa de un a casa y un carro, como premios principales a cargo de la tesorería del municipio el día 27 de Abril del 2014</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3.- Apoyar al DIF, en el evento del día del niño, que se llevará a cabo el mismo mes. (fecha pendiente) En la unidad deportiva Benito Juárez</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4</a:t>
            </a:r>
            <a:r>
              <a:rPr lang="es-MX" sz="2000" dirty="0" smtClean="0">
                <a:latin typeface="Arial" pitchFamily="34" charset="0"/>
                <a:cs typeface="Arial" pitchFamily="34" charset="0"/>
              </a:rPr>
              <a:t>.- Apoyar </a:t>
            </a:r>
            <a:r>
              <a:rPr lang="es-MX" sz="2000" dirty="0" smtClean="0">
                <a:latin typeface="Arial" pitchFamily="34" charset="0"/>
                <a:cs typeface="Arial" pitchFamily="34" charset="0"/>
              </a:rPr>
              <a:t>a la Ejecutiva, </a:t>
            </a:r>
            <a:r>
              <a:rPr lang="es-MX" sz="2000" dirty="0">
                <a:latin typeface="Arial" pitchFamily="34" charset="0"/>
                <a:cs typeface="Arial" pitchFamily="34" charset="0"/>
              </a:rPr>
              <a:t>en el evento del día del niño, que se llevará a cabo el mismo mes. (fecha pendiente) </a:t>
            </a:r>
            <a:r>
              <a:rPr lang="es-MX" sz="2000" dirty="0" smtClean="0">
                <a:latin typeface="Arial" pitchFamily="34" charset="0"/>
                <a:cs typeface="Arial" pitchFamily="34" charset="0"/>
              </a:rPr>
              <a:t>En el recreativo y deportivo Doña Magdalena</a:t>
            </a:r>
            <a:endParaRPr lang="es-MX" sz="2000" dirty="0">
              <a:latin typeface="Arial" pitchFamily="34" charset="0"/>
              <a:cs typeface="Arial" pitchFamily="34" charset="0"/>
            </a:endParaRPr>
          </a:p>
          <a:p>
            <a:pPr>
              <a:buNone/>
            </a:pPr>
            <a:endParaRPr lang="es-MX" sz="2000" b="1" dirty="0"/>
          </a:p>
          <a:p>
            <a:pPr>
              <a:buNone/>
            </a:pPr>
            <a:r>
              <a:rPr lang="es-MX" sz="2000" b="1" dirty="0" smtClean="0">
                <a:latin typeface="+mj-lt"/>
                <a:cs typeface="Arial" pitchFamily="34" charset="0"/>
              </a:rPr>
              <a:t> </a:t>
            </a:r>
            <a:endParaRPr lang="es-ES" sz="2000" b="1" dirty="0" smtClean="0">
              <a:latin typeface="+mj-lt"/>
              <a:cs typeface="Arial" pitchFamily="34" charset="0"/>
            </a:endParaRPr>
          </a:p>
          <a:p>
            <a:pPr>
              <a:buNone/>
            </a:pPr>
            <a:endParaRPr lang="es-ES" sz="2000" b="1" dirty="0">
              <a:latin typeface="+mj-lt"/>
              <a:cs typeface="Arial" pitchFamily="34" charset="0"/>
            </a:endParaRPr>
          </a:p>
        </p:txBody>
      </p:sp>
      <p:sp>
        <p:nvSpPr>
          <p:cNvPr id="13" name="12 Rectángulo"/>
          <p:cNvSpPr/>
          <p:nvPr/>
        </p:nvSpPr>
        <p:spPr>
          <a:xfrm>
            <a:off x="1619672" y="476672"/>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433987"/>
            <a:ext cx="7488832" cy="1200329"/>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ACCIÓN COMUNITARIA </a:t>
            </a:r>
            <a:endParaRPr lang="es-ES" sz="1800" b="1" u="sng" dirty="0">
              <a:latin typeface="Arial" pitchFamily="34" charset="0"/>
              <a:cs typeface="Arial" pitchFamily="34" charset="0"/>
            </a:endParaRPr>
          </a:p>
        </p:txBody>
      </p:sp>
      <p:sp>
        <p:nvSpPr>
          <p:cNvPr id="13" name="12 CuadroTexto"/>
          <p:cNvSpPr txBox="1"/>
          <p:nvPr/>
        </p:nvSpPr>
        <p:spPr>
          <a:xfrm>
            <a:off x="1403648" y="1772816"/>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JORGE ALBERTO LEDEZMA PÉREZ</a:t>
            </a:r>
            <a:endParaRPr lang="es-ES" u="sng" dirty="0">
              <a:latin typeface="Arial" pitchFamily="34" charset="0"/>
              <a:cs typeface="Arial" pitchFamily="34" charset="0"/>
            </a:endParaRPr>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27</a:t>
            </a:fld>
            <a:endParaRPr lang="es-ES" dirty="0">
              <a:solidFill>
                <a:prstClr val="black">
                  <a:tint val="75000"/>
                </a:prstClr>
              </a:solidFill>
            </a:endParaRPr>
          </a:p>
        </p:txBody>
      </p:sp>
      <p:sp>
        <p:nvSpPr>
          <p:cNvPr id="10" name="9 CuadroTexto"/>
          <p:cNvSpPr txBox="1"/>
          <p:nvPr/>
        </p:nvSpPr>
        <p:spPr>
          <a:xfrm>
            <a:off x="971600" y="2564904"/>
            <a:ext cx="7488832" cy="1938992"/>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Formación de Comités de Acción Comunitaria.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Canalización de Reportes de los Ciudadanos.</a:t>
            </a:r>
          </a:p>
          <a:p>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Censo de Colonias Deshabitadas.</a:t>
            </a:r>
          </a:p>
          <a:p>
            <a:pPr marL="342900" indent="-342900"/>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417638"/>
          </a:xfrm>
        </p:spPr>
        <p:txBody>
          <a:bodyPr>
            <a:normAutofit/>
          </a:bodyPr>
          <a:lstStyle/>
          <a:p>
            <a:r>
              <a:rPr lang="es-ES" sz="2000" dirty="0" smtClean="0"/>
              <a:t/>
            </a:r>
            <a:br>
              <a:rPr lang="es-ES" sz="2000" dirty="0" smtClean="0"/>
            </a:br>
            <a:r>
              <a:rPr lang="es-ES" sz="2400" b="1" dirty="0" smtClean="0">
                <a:latin typeface="Arial" pitchFamily="34" charset="0"/>
                <a:cs typeface="Arial" pitchFamily="34" charset="0"/>
              </a:rPr>
              <a:t>ACCION  1: APOYO  </a:t>
            </a:r>
            <a:r>
              <a:rPr lang="es-ES" sz="2400" b="1" dirty="0" smtClean="0">
                <a:latin typeface="Arial" pitchFamily="34" charset="0"/>
                <a:cs typeface="Arial" pitchFamily="34" charset="0"/>
              </a:rPr>
              <a:t>DE  CONVOCATORIA  PARA  JUNTAS  VECINALES.</a:t>
            </a:r>
            <a:endParaRPr lang="es-MX" sz="2400" b="1" dirty="0">
              <a:latin typeface="Arial" pitchFamily="34" charset="0"/>
              <a:cs typeface="Arial" pitchFamily="34" charset="0"/>
            </a:endParaRPr>
          </a:p>
        </p:txBody>
      </p:sp>
      <p:sp>
        <p:nvSpPr>
          <p:cNvPr id="3" name="2 Marcador de contenido"/>
          <p:cNvSpPr>
            <a:spLocks noGrp="1"/>
          </p:cNvSpPr>
          <p:nvPr>
            <p:ph idx="1"/>
          </p:nvPr>
        </p:nvSpPr>
        <p:spPr>
          <a:xfrm>
            <a:off x="251520" y="1600200"/>
            <a:ext cx="8712968" cy="4997152"/>
          </a:xfrm>
        </p:spPr>
        <p:txBody>
          <a:bodyPr>
            <a:normAutofit/>
          </a:bodyPr>
          <a:lstStyle/>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r>
              <a:rPr lang="es-ES" dirty="0" smtClean="0"/>
              <a:t>   Se </a:t>
            </a:r>
            <a:r>
              <a:rPr lang="es-ES" dirty="0" smtClean="0"/>
              <a:t>convocó a la ciudadanía para Inauguraciones</a:t>
            </a:r>
          </a:p>
          <a:p>
            <a:pPr>
              <a:buNone/>
            </a:pPr>
            <a:r>
              <a:rPr lang="es-ES" dirty="0" smtClean="0"/>
              <a:t>                       </a:t>
            </a:r>
            <a:r>
              <a:rPr lang="es-ES" dirty="0" smtClean="0"/>
              <a:t>   </a:t>
            </a:r>
            <a:r>
              <a:rPr lang="es-ES" dirty="0" smtClean="0"/>
              <a:t>y arranques de obras.</a:t>
            </a:r>
            <a:r>
              <a:rPr lang="es-MX" dirty="0" smtClean="0"/>
              <a:t>  </a:t>
            </a:r>
            <a:endParaRPr lang="es-MX" dirty="0"/>
          </a:p>
        </p:txBody>
      </p:sp>
      <p:pic>
        <p:nvPicPr>
          <p:cNvPr id="3074" name="Picture 2" descr="E:\DCIM\210MSDCF\_DSC9997.JPG"/>
          <p:cNvPicPr>
            <a:picLocks noChangeAspect="1" noChangeArrowheads="1"/>
          </p:cNvPicPr>
          <p:nvPr/>
        </p:nvPicPr>
        <p:blipFill>
          <a:blip r:embed="rId2" cstate="print"/>
          <a:srcRect/>
          <a:stretch>
            <a:fillRect/>
          </a:stretch>
        </p:blipFill>
        <p:spPr bwMode="auto">
          <a:xfrm>
            <a:off x="323528" y="1340768"/>
            <a:ext cx="2736304" cy="2952328"/>
          </a:xfrm>
          <a:prstGeom prst="rect">
            <a:avLst/>
          </a:prstGeom>
          <a:noFill/>
        </p:spPr>
      </p:pic>
      <p:pic>
        <p:nvPicPr>
          <p:cNvPr id="3075" name="Picture 3" descr="C:\Users\user\Desktop\FOTOS INFORME DE MARZO\_DSC9219.JPG"/>
          <p:cNvPicPr>
            <a:picLocks noChangeAspect="1" noChangeArrowheads="1"/>
          </p:cNvPicPr>
          <p:nvPr/>
        </p:nvPicPr>
        <p:blipFill>
          <a:blip r:embed="rId3" cstate="print"/>
          <a:srcRect/>
          <a:stretch>
            <a:fillRect/>
          </a:stretch>
        </p:blipFill>
        <p:spPr bwMode="auto">
          <a:xfrm>
            <a:off x="6012160" y="1412776"/>
            <a:ext cx="2808312" cy="2880320"/>
          </a:xfrm>
          <a:prstGeom prst="rect">
            <a:avLst/>
          </a:prstGeom>
          <a:noFill/>
        </p:spPr>
      </p:pic>
      <p:pic>
        <p:nvPicPr>
          <p:cNvPr id="3077" name="Picture 5" descr="C:\Users\user\Desktop\FOTOS INFORME DE MARZO\_DSC9256.JPG"/>
          <p:cNvPicPr>
            <a:picLocks noChangeAspect="1" noChangeArrowheads="1"/>
          </p:cNvPicPr>
          <p:nvPr/>
        </p:nvPicPr>
        <p:blipFill>
          <a:blip r:embed="rId4" cstate="print"/>
          <a:srcRect/>
          <a:stretch>
            <a:fillRect/>
          </a:stretch>
        </p:blipFill>
        <p:spPr bwMode="auto">
          <a:xfrm>
            <a:off x="3131840" y="1412776"/>
            <a:ext cx="2808312" cy="288032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204864"/>
            <a:ext cx="8640960" cy="4248472"/>
          </a:xfrm>
        </p:spPr>
        <p:txBody>
          <a:bodyPr>
            <a:normAutofit fontScale="92500" lnSpcReduction="10000"/>
          </a:bodyPr>
          <a:lstStyle/>
          <a:p>
            <a:pPr>
              <a:buNone/>
            </a:pPr>
            <a:endParaRPr lang="es-ES" sz="2000" b="1" dirty="0" smtClean="0"/>
          </a:p>
          <a:p>
            <a:pPr>
              <a:buNone/>
            </a:pPr>
            <a:endParaRPr lang="es-ES" sz="2000" b="1" dirty="0" smtClean="0"/>
          </a:p>
          <a:p>
            <a:pPr>
              <a:buNone/>
            </a:pPr>
            <a:r>
              <a:rPr lang="es-ES" sz="2000" b="1" dirty="0" smtClean="0"/>
              <a:t>   </a:t>
            </a:r>
          </a:p>
          <a:p>
            <a:pPr>
              <a:buNone/>
            </a:pPr>
            <a:endParaRPr lang="es-ES" sz="2000" b="1" dirty="0" smtClean="0"/>
          </a:p>
          <a:p>
            <a:pPr algn="ctr">
              <a:buNone/>
            </a:pPr>
            <a:endParaRPr lang="es-ES" sz="1800" b="1" dirty="0" smtClean="0">
              <a:latin typeface="Arial" pitchFamily="34" charset="0"/>
              <a:cs typeface="Arial" pitchFamily="34" charset="0"/>
            </a:endParaRPr>
          </a:p>
          <a:p>
            <a:pPr algn="ctr">
              <a:buNone/>
            </a:pPr>
            <a:r>
              <a:rPr lang="es-ES" sz="1800" b="1" dirty="0" smtClean="0">
                <a:latin typeface="Arial" pitchFamily="34" charset="0"/>
                <a:cs typeface="Arial" pitchFamily="34" charset="0"/>
              </a:rPr>
              <a:t>  </a:t>
            </a:r>
            <a:r>
              <a:rPr lang="es-ES" sz="1800" b="1" dirty="0" smtClean="0">
                <a:latin typeface="Arial" pitchFamily="34" charset="0"/>
                <a:cs typeface="Arial" pitchFamily="34" charset="0"/>
              </a:rPr>
              <a:t>COLONIAS:</a:t>
            </a:r>
          </a:p>
          <a:p>
            <a:pPr algn="ctr">
              <a:buNone/>
            </a:pPr>
            <a:r>
              <a:rPr lang="es-ES" sz="1800" dirty="0" smtClean="0">
                <a:latin typeface="Arial" pitchFamily="34" charset="0"/>
                <a:cs typeface="Arial" pitchFamily="34" charset="0"/>
              </a:rPr>
              <a:t>      FRANCISCO VILLA</a:t>
            </a:r>
          </a:p>
          <a:p>
            <a:pPr algn="ctr">
              <a:buNone/>
            </a:pPr>
            <a:r>
              <a:rPr lang="es-ES" sz="1800" dirty="0" smtClean="0">
                <a:latin typeface="Arial" pitchFamily="34" charset="0"/>
                <a:cs typeface="Arial" pitchFamily="34" charset="0"/>
              </a:rPr>
              <a:t>      HACIENDA DE JUÁREZ</a:t>
            </a:r>
          </a:p>
          <a:p>
            <a:pPr algn="ctr">
              <a:buNone/>
            </a:pPr>
            <a:r>
              <a:rPr lang="es-ES" sz="1800" dirty="0" smtClean="0">
                <a:latin typeface="Arial" pitchFamily="34" charset="0"/>
                <a:cs typeface="Arial" pitchFamily="34" charset="0"/>
              </a:rPr>
              <a:t>      RESIDENCIAL JARDINES DE LA SILLA</a:t>
            </a:r>
          </a:p>
          <a:p>
            <a:pPr algn="ctr">
              <a:buNone/>
            </a:pPr>
            <a:endParaRPr lang="es-ES" sz="1800" dirty="0" smtClean="0">
              <a:latin typeface="Arial" pitchFamily="34" charset="0"/>
              <a:cs typeface="Arial" pitchFamily="34" charset="0"/>
            </a:endParaRPr>
          </a:p>
          <a:p>
            <a:pPr algn="just">
              <a:buNone/>
            </a:pPr>
            <a:r>
              <a:rPr lang="es-ES" sz="1800" dirty="0" smtClean="0">
                <a:latin typeface="Arial" pitchFamily="34" charset="0"/>
                <a:cs typeface="Arial" pitchFamily="34" charset="0"/>
              </a:rPr>
              <a:t>       </a:t>
            </a:r>
            <a:endParaRPr lang="es-ES" sz="1800" dirty="0" smtClean="0">
              <a:latin typeface="Arial" pitchFamily="34" charset="0"/>
              <a:cs typeface="Arial" pitchFamily="34" charset="0"/>
            </a:endParaRPr>
          </a:p>
          <a:p>
            <a:pPr algn="just">
              <a:buNone/>
            </a:pPr>
            <a:r>
              <a:rPr lang="es-ES" sz="2200" dirty="0" smtClean="0">
                <a:latin typeface="Arial" pitchFamily="34" charset="0"/>
                <a:cs typeface="Arial" pitchFamily="34" charset="0"/>
              </a:rPr>
              <a:t>     Se </a:t>
            </a:r>
            <a:r>
              <a:rPr lang="es-ES" sz="2200" dirty="0" smtClean="0">
                <a:latin typeface="Arial" pitchFamily="34" charset="0"/>
                <a:cs typeface="Arial" pitchFamily="34" charset="0"/>
              </a:rPr>
              <a:t>recorrió a pie cada una de las calles de las colonias antes citadas y se llevó un censo de todas y cada una de las casa deshabitadas cumpliendo con dicha acción en su totalidad.</a:t>
            </a: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755576" y="214482"/>
            <a:ext cx="7920880" cy="769441"/>
          </a:xfrm>
          <a:prstGeom prst="rect">
            <a:avLst/>
          </a:prstGeom>
          <a:noFill/>
        </p:spPr>
        <p:txBody>
          <a:bodyPr wrap="square" rtlCol="0">
            <a:spAutoFit/>
          </a:bodyPr>
          <a:lstStyle/>
          <a:p>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400" b="1" dirty="0" smtClean="0">
                <a:latin typeface="Arial" pitchFamily="34" charset="0"/>
                <a:cs typeface="Arial" pitchFamily="34" charset="0"/>
              </a:rPr>
              <a:t>ACCION  2: CENSO  DE CASAS  DESHABITADAS. </a:t>
            </a:r>
            <a:endParaRPr lang="es-ES" sz="2400" b="1" u="sng" dirty="0">
              <a:latin typeface="Arial" pitchFamily="34" charset="0"/>
              <a:cs typeface="Arial" pitchFamily="34" charset="0"/>
            </a:endParaRPr>
          </a:p>
        </p:txBody>
      </p:sp>
      <p:pic>
        <p:nvPicPr>
          <p:cNvPr id="4098" name="Picture 2" descr="C:\Users\user\Desktop\FOTOS INFORME DE MARZO\_DSC9293.JPG"/>
          <p:cNvPicPr>
            <a:picLocks noChangeAspect="1" noChangeArrowheads="1"/>
          </p:cNvPicPr>
          <p:nvPr/>
        </p:nvPicPr>
        <p:blipFill>
          <a:blip r:embed="rId2" cstate="print"/>
          <a:srcRect/>
          <a:stretch>
            <a:fillRect/>
          </a:stretch>
        </p:blipFill>
        <p:spPr bwMode="auto">
          <a:xfrm>
            <a:off x="2051720" y="1268760"/>
            <a:ext cx="4752528" cy="230425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a:t>
            </a:fld>
            <a:endParaRPr lang="es-ES" dirty="0">
              <a:solidFill>
                <a:prstClr val="black">
                  <a:tint val="75000"/>
                </a:prstClr>
              </a:solidFill>
            </a:endParaRPr>
          </a:p>
        </p:txBody>
      </p:sp>
      <p:sp>
        <p:nvSpPr>
          <p:cNvPr id="6" name="3 Título"/>
          <p:cNvSpPr txBox="1">
            <a:spLocks/>
          </p:cNvSpPr>
          <p:nvPr/>
        </p:nvSpPr>
        <p:spPr>
          <a:xfrm>
            <a:off x="1475656" y="116632"/>
            <a:ext cx="6048672" cy="1200329"/>
          </a:xfrm>
          <a:prstGeom prst="rect">
            <a:avLst/>
          </a:prstGeom>
          <a:noFill/>
        </p:spPr>
        <p:txBody>
          <a:bodyPr wrap="square" lIns="91440" tIns="45720" rIns="91440" bIns="4572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INSTITUTO MUNICIPAL DE LAS MUJERES</a:t>
            </a:r>
            <a:endParaRPr lang="es-ES" sz="3600" b="1" dirty="0">
              <a:ln w="10541" cmpd="sng">
                <a:solidFill>
                  <a:schemeClr val="accent1">
                    <a:shade val="88000"/>
                    <a:satMod val="110000"/>
                  </a:schemeClr>
                </a:solidFill>
                <a:prstDash val="solid"/>
              </a:ln>
              <a:latin typeface="Arial" pitchFamily="34" charset="0"/>
              <a:cs typeface="Arial" pitchFamily="34" charset="0"/>
            </a:endParaRPr>
          </a:p>
        </p:txBody>
      </p:sp>
      <p:sp>
        <p:nvSpPr>
          <p:cNvPr id="7" name="6 CuadroTexto"/>
          <p:cNvSpPr txBox="1"/>
          <p:nvPr/>
        </p:nvSpPr>
        <p:spPr>
          <a:xfrm>
            <a:off x="1499118" y="1196752"/>
            <a:ext cx="6192688" cy="400110"/>
          </a:xfrm>
          <a:prstGeom prst="rect">
            <a:avLst/>
          </a:prstGeom>
          <a:noFill/>
        </p:spPr>
        <p:txBody>
          <a:bodyPr wrap="square" rtlCol="0">
            <a:spAutoFit/>
          </a:bodyPr>
          <a:lstStyle/>
          <a:p>
            <a:pPr algn="ctr"/>
            <a:r>
              <a:rPr lang="es-ES_tradnl" sz="2000" i="1" u="sng" dirty="0" smtClean="0">
                <a:latin typeface="Arial" pitchFamily="34" charset="0"/>
                <a:cs typeface="Arial" pitchFamily="34" charset="0"/>
              </a:rPr>
              <a:t>C. MARICRUZ OYERVIDEZ GUTIERREZ</a:t>
            </a:r>
            <a:endParaRPr lang="es-ES" sz="2000" i="1" u="sng" dirty="0">
              <a:latin typeface="Arial" pitchFamily="34" charset="0"/>
              <a:cs typeface="Arial" pitchFamily="34" charset="0"/>
            </a:endParaRPr>
          </a:p>
        </p:txBody>
      </p:sp>
      <p:sp>
        <p:nvSpPr>
          <p:cNvPr id="8" name="7 Rectángulo"/>
          <p:cNvSpPr/>
          <p:nvPr/>
        </p:nvSpPr>
        <p:spPr>
          <a:xfrm>
            <a:off x="928662" y="1643051"/>
            <a:ext cx="7175720" cy="5632311"/>
          </a:xfrm>
          <a:prstGeom prst="rect">
            <a:avLst/>
          </a:prstGeom>
        </p:spPr>
        <p:txBody>
          <a:bodyPr wrap="square">
            <a:spAutoFit/>
          </a:bodyPr>
          <a:lstStyle/>
          <a:p>
            <a:pPr marL="285750" indent="-285750"/>
            <a:endParaRPr lang="es-MX" dirty="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Día Internacional de la Mujer.</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Expo Mujer.</a:t>
            </a:r>
          </a:p>
          <a:p>
            <a:pPr marL="285750" indent="-285750"/>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Cursos de Autoempleo.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Platicas de Desarrollo Humano.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endParaRPr lang="es-MX"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792088"/>
          </a:xfrm>
        </p:spPr>
        <p:txBody>
          <a:bodyPr>
            <a:noAutofit/>
          </a:bodyPr>
          <a:lstStyle/>
          <a:p>
            <a:r>
              <a:rPr lang="es-ES" sz="1800" dirty="0" smtClean="0">
                <a:latin typeface="Arial" pitchFamily="34" charset="0"/>
                <a:cs typeface="Arial" pitchFamily="34" charset="0"/>
              </a:rPr>
              <a:t/>
            </a:r>
            <a:br>
              <a:rPr lang="es-ES" sz="1800" dirty="0" smtClean="0">
                <a:latin typeface="Arial" pitchFamily="34" charset="0"/>
                <a:cs typeface="Arial" pitchFamily="34" charset="0"/>
              </a:rPr>
            </a:br>
            <a:r>
              <a:rPr lang="es-ES" sz="2400" b="1" dirty="0" smtClean="0">
                <a:latin typeface="Arial" pitchFamily="34" charset="0"/>
                <a:cs typeface="Arial" pitchFamily="34" charset="0"/>
              </a:rPr>
              <a:t>ACCION 3: COMITÉS DE ACCIÓN COMUNITARIA.</a:t>
            </a:r>
            <a:endParaRPr lang="es-MX" sz="2400" b="1" dirty="0">
              <a:latin typeface="Arial" pitchFamily="34" charset="0"/>
              <a:cs typeface="Arial" pitchFamily="34" charset="0"/>
            </a:endParaRPr>
          </a:p>
        </p:txBody>
      </p:sp>
      <p:sp>
        <p:nvSpPr>
          <p:cNvPr id="3" name="2 Marcador de contenido"/>
          <p:cNvSpPr>
            <a:spLocks noGrp="1"/>
          </p:cNvSpPr>
          <p:nvPr>
            <p:ph idx="1"/>
          </p:nvPr>
        </p:nvSpPr>
        <p:spPr>
          <a:xfrm>
            <a:off x="395536" y="1600200"/>
            <a:ext cx="8229600" cy="4781128"/>
          </a:xfrm>
        </p:spPr>
        <p:txBody>
          <a:bodyPr>
            <a:normAutofit/>
          </a:bodyPr>
          <a:lstStyle/>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400" b="1" dirty="0" smtClean="0"/>
          </a:p>
          <a:p>
            <a:pPr algn="just">
              <a:buNone/>
            </a:pPr>
            <a:r>
              <a:rPr lang="es-ES" sz="2200" b="1" dirty="0" smtClean="0"/>
              <a:t>     </a:t>
            </a:r>
            <a:r>
              <a:rPr lang="es-ES" sz="2200" b="1" dirty="0" smtClean="0"/>
              <a:t> </a:t>
            </a:r>
            <a:r>
              <a:rPr lang="es-ES" sz="2200" dirty="0" smtClean="0">
                <a:latin typeface="Arial" pitchFamily="34" charset="0"/>
                <a:cs typeface="Arial" pitchFamily="34" charset="0"/>
              </a:rPr>
              <a:t>En </a:t>
            </a:r>
            <a:r>
              <a:rPr lang="es-ES" sz="2200" dirty="0" smtClean="0">
                <a:latin typeface="Arial" pitchFamily="34" charset="0"/>
                <a:cs typeface="Arial" pitchFamily="34" charset="0"/>
              </a:rPr>
              <a:t>el transcurso comprendido del día 26 de Febrero al 21 de </a:t>
            </a:r>
            <a:r>
              <a:rPr lang="es-ES" sz="2200" dirty="0" smtClean="0">
                <a:latin typeface="Arial" pitchFamily="34" charset="0"/>
                <a:cs typeface="Arial" pitchFamily="34" charset="0"/>
              </a:rPr>
              <a:t>Marzo se </a:t>
            </a:r>
            <a:r>
              <a:rPr lang="es-ES" sz="2200" dirty="0" smtClean="0">
                <a:latin typeface="Arial" pitchFamily="34" charset="0"/>
                <a:cs typeface="Arial" pitchFamily="34" charset="0"/>
              </a:rPr>
              <a:t>formaron </a:t>
            </a:r>
            <a:r>
              <a:rPr lang="es-ES" sz="2200" b="1" dirty="0" smtClean="0">
                <a:latin typeface="Arial" pitchFamily="34" charset="0"/>
                <a:cs typeface="Arial" pitchFamily="34" charset="0"/>
              </a:rPr>
              <a:t>30 Comités</a:t>
            </a:r>
            <a:r>
              <a:rPr lang="es-ES" sz="2200" dirty="0" smtClean="0">
                <a:latin typeface="Arial" pitchFamily="34" charset="0"/>
                <a:cs typeface="Arial" pitchFamily="34" charset="0"/>
              </a:rPr>
              <a:t> integrados por un total de 203 personas. (Cabe mencionar que se visitaron </a:t>
            </a:r>
            <a:r>
              <a:rPr lang="es-ES" sz="2200" dirty="0" smtClean="0">
                <a:latin typeface="Arial" pitchFamily="34" charset="0"/>
                <a:cs typeface="Arial" pitchFamily="34" charset="0"/>
              </a:rPr>
              <a:t>a 9 colonias más</a:t>
            </a:r>
            <a:r>
              <a:rPr lang="es-ES" sz="2200" dirty="0" smtClean="0">
                <a:latin typeface="Arial" pitchFamily="34" charset="0"/>
                <a:cs typeface="Arial" pitchFamily="34" charset="0"/>
              </a:rPr>
              <a:t>,</a:t>
            </a:r>
            <a:r>
              <a:rPr lang="es-ES" sz="2200" dirty="0" smtClean="0">
                <a:latin typeface="Arial" pitchFamily="34" charset="0"/>
                <a:cs typeface="Arial" pitchFamily="34" charset="0"/>
              </a:rPr>
              <a:t> </a:t>
            </a:r>
            <a:r>
              <a:rPr lang="es-ES" sz="2200" dirty="0" smtClean="0">
                <a:latin typeface="Arial" pitchFamily="34" charset="0"/>
                <a:cs typeface="Arial" pitchFamily="34" charset="0"/>
              </a:rPr>
              <a:t>sin tener respuesta de la ciudadanía).</a:t>
            </a:r>
          </a:p>
          <a:p>
            <a:pPr>
              <a:buNone/>
            </a:pPr>
            <a:endParaRPr lang="es-MX" dirty="0"/>
          </a:p>
        </p:txBody>
      </p:sp>
      <p:pic>
        <p:nvPicPr>
          <p:cNvPr id="1028" name="Picture 4" descr="C:\Users\user\Desktop\FOTOS INFORME DE MARZO\_DSC9392.JPG"/>
          <p:cNvPicPr>
            <a:picLocks noChangeAspect="1" noChangeArrowheads="1"/>
          </p:cNvPicPr>
          <p:nvPr/>
        </p:nvPicPr>
        <p:blipFill>
          <a:blip r:embed="rId3" cstate="print"/>
          <a:srcRect/>
          <a:stretch>
            <a:fillRect/>
          </a:stretch>
        </p:blipFill>
        <p:spPr bwMode="auto">
          <a:xfrm>
            <a:off x="395536" y="1412776"/>
            <a:ext cx="3888432" cy="2578400"/>
          </a:xfrm>
          <a:prstGeom prst="rect">
            <a:avLst/>
          </a:prstGeom>
          <a:noFill/>
        </p:spPr>
      </p:pic>
      <p:pic>
        <p:nvPicPr>
          <p:cNvPr id="1026" name="Picture 2" descr="C:\Users\user\Desktop\FOTOS INFORME DE MARZO\_DSC9067.JPG"/>
          <p:cNvPicPr>
            <a:picLocks noChangeAspect="1" noChangeArrowheads="1"/>
          </p:cNvPicPr>
          <p:nvPr/>
        </p:nvPicPr>
        <p:blipFill>
          <a:blip r:embed="rId4" cstate="print"/>
          <a:srcRect/>
          <a:stretch>
            <a:fillRect/>
          </a:stretch>
        </p:blipFill>
        <p:spPr bwMode="auto">
          <a:xfrm>
            <a:off x="4499992" y="1412776"/>
            <a:ext cx="3888432" cy="259228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8229600" cy="1021506"/>
          </a:xfrm>
        </p:spPr>
        <p:txBody>
          <a:bodyPr>
            <a:noAutofit/>
          </a:bodyPr>
          <a:lstStyle/>
          <a:p>
            <a:r>
              <a:rPr lang="es-ES" sz="1800" dirty="0" smtClean="0">
                <a:latin typeface="Arial" pitchFamily="34" charset="0"/>
                <a:cs typeface="Arial" pitchFamily="34" charset="0"/>
              </a:rPr>
              <a:t/>
            </a:r>
            <a:br>
              <a:rPr lang="es-ES" sz="1800" dirty="0" smtClean="0">
                <a:latin typeface="Arial" pitchFamily="34" charset="0"/>
                <a:cs typeface="Arial" pitchFamily="34" charset="0"/>
              </a:rPr>
            </a:br>
            <a:r>
              <a:rPr lang="es-ES" sz="2400" b="1" dirty="0" smtClean="0">
                <a:latin typeface="Arial" pitchFamily="34" charset="0"/>
                <a:cs typeface="Arial" pitchFamily="34" charset="0"/>
              </a:rPr>
              <a:t>ACCION  4:  CANALIZACION Y REPORTE DE LOS CIUDADANOS. </a:t>
            </a:r>
            <a:endParaRPr lang="es-MX" sz="2400" b="1" dirty="0">
              <a:latin typeface="Arial" pitchFamily="34" charset="0"/>
              <a:cs typeface="Arial" pitchFamily="34" charset="0"/>
            </a:endParaRPr>
          </a:p>
        </p:txBody>
      </p:sp>
      <p:sp>
        <p:nvSpPr>
          <p:cNvPr id="3" name="2 Marcador de contenido"/>
          <p:cNvSpPr>
            <a:spLocks noGrp="1"/>
          </p:cNvSpPr>
          <p:nvPr>
            <p:ph idx="1"/>
          </p:nvPr>
        </p:nvSpPr>
        <p:spPr>
          <a:xfrm>
            <a:off x="251520" y="3429000"/>
            <a:ext cx="8640960" cy="2880320"/>
          </a:xfrm>
        </p:spPr>
        <p:txBody>
          <a:bodyPr>
            <a:normAutofit fontScale="70000" lnSpcReduction="20000"/>
          </a:bodyPr>
          <a:lstStyle/>
          <a:p>
            <a:pPr marL="114300" indent="0" algn="ctr">
              <a:buNone/>
            </a:pPr>
            <a:endParaRPr lang="es-ES" b="1" dirty="0" smtClean="0"/>
          </a:p>
          <a:p>
            <a:pPr algn="ctr"/>
            <a:r>
              <a:rPr lang="es-ES" sz="2300" dirty="0" smtClean="0">
                <a:latin typeface="Arial" pitchFamily="34" charset="0"/>
                <a:cs typeface="Arial" pitchFamily="34" charset="0"/>
              </a:rPr>
              <a:t>VILLAS DE SAN JOSE </a:t>
            </a:r>
          </a:p>
          <a:p>
            <a:pPr algn="ctr"/>
            <a:r>
              <a:rPr lang="es-ES" sz="2300" dirty="0" smtClean="0">
                <a:latin typeface="Arial" pitchFamily="34" charset="0"/>
                <a:cs typeface="Arial" pitchFamily="34" charset="0"/>
              </a:rPr>
              <a:t>REAL DE SAN JOSE </a:t>
            </a:r>
          </a:p>
          <a:p>
            <a:pPr algn="ctr"/>
            <a:r>
              <a:rPr lang="es-ES" sz="2300" dirty="0" smtClean="0">
                <a:latin typeface="Arial" pitchFamily="34" charset="0"/>
                <a:cs typeface="Arial" pitchFamily="34" charset="0"/>
              </a:rPr>
              <a:t>FRANCISCO VILLA </a:t>
            </a:r>
          </a:p>
          <a:p>
            <a:pPr algn="ctr"/>
            <a:r>
              <a:rPr lang="es-ES" sz="2300" dirty="0" smtClean="0">
                <a:latin typeface="Arial" pitchFamily="34" charset="0"/>
                <a:cs typeface="Arial" pitchFamily="34" charset="0"/>
              </a:rPr>
              <a:t>COLINAS DE SAN JUAN</a:t>
            </a:r>
          </a:p>
          <a:p>
            <a:pPr algn="ctr"/>
            <a:r>
              <a:rPr lang="es-ES" sz="2300" dirty="0" smtClean="0">
                <a:latin typeface="Arial" pitchFamily="34" charset="0"/>
                <a:cs typeface="Arial" pitchFamily="34" charset="0"/>
              </a:rPr>
              <a:t>VISTAS DEL RIO </a:t>
            </a:r>
          </a:p>
          <a:p>
            <a:pPr algn="ctr"/>
            <a:r>
              <a:rPr lang="es-ES" sz="2300" dirty="0" smtClean="0">
                <a:latin typeface="Arial" pitchFamily="34" charset="0"/>
                <a:cs typeface="Arial" pitchFamily="34" charset="0"/>
              </a:rPr>
              <a:t>HACIENDA REAL                                                       </a:t>
            </a:r>
          </a:p>
          <a:p>
            <a:pPr marL="114300" indent="0">
              <a:buNone/>
            </a:pPr>
            <a:r>
              <a:rPr lang="es-ES" dirty="0" smtClean="0"/>
              <a:t>                                                                                                                </a:t>
            </a:r>
            <a:r>
              <a:rPr lang="es-ES" sz="2500" b="1" dirty="0" smtClean="0"/>
              <a:t>           </a:t>
            </a:r>
          </a:p>
          <a:p>
            <a:pPr marL="114300" indent="0" algn="just">
              <a:buNone/>
            </a:pPr>
            <a:r>
              <a:rPr lang="es-ES" dirty="0" smtClean="0">
                <a:latin typeface="Arial" pitchFamily="34" charset="0"/>
                <a:cs typeface="Arial" pitchFamily="34" charset="0"/>
              </a:rPr>
              <a:t>De las colonias antes señaladas un 100 por ciento de las peticiones fueron atendidos y gestionados para su respuesta.  </a:t>
            </a:r>
          </a:p>
          <a:p>
            <a:endParaRPr lang="es-MX" dirty="0"/>
          </a:p>
        </p:txBody>
      </p:sp>
      <p:pic>
        <p:nvPicPr>
          <p:cNvPr id="2050" name="Picture 2" descr="C:\Users\user\Desktop\FOTOS INFORME DE MARZO\_DSC9036.JPG"/>
          <p:cNvPicPr>
            <a:picLocks noChangeAspect="1" noChangeArrowheads="1"/>
          </p:cNvPicPr>
          <p:nvPr/>
        </p:nvPicPr>
        <p:blipFill>
          <a:blip r:embed="rId2" cstate="print"/>
          <a:srcRect/>
          <a:stretch>
            <a:fillRect/>
          </a:stretch>
        </p:blipFill>
        <p:spPr bwMode="auto">
          <a:xfrm>
            <a:off x="2051720" y="1124744"/>
            <a:ext cx="5040560" cy="250356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354162"/>
          </a:xfrm>
        </p:spPr>
        <p:txBody>
          <a:bodyPr>
            <a:normAutofit fontScale="90000"/>
          </a:bodyPr>
          <a:lstStyle/>
          <a:p>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700" b="1" dirty="0" smtClean="0">
                <a:latin typeface="Arial" pitchFamily="34" charset="0"/>
                <a:cs typeface="Arial" pitchFamily="34" charset="0"/>
              </a:rPr>
              <a:t>ACCION 5: CONVOCATORIA A LA CONFERENCIA DEL </a:t>
            </a:r>
            <a:br>
              <a:rPr lang="es-ES" sz="2700" b="1" dirty="0" smtClean="0">
                <a:latin typeface="Arial" pitchFamily="34" charset="0"/>
                <a:cs typeface="Arial" pitchFamily="34" charset="0"/>
              </a:rPr>
            </a:br>
            <a:r>
              <a:rPr lang="es-ES" sz="2700" b="1" dirty="0" smtClean="0">
                <a:latin typeface="Arial" pitchFamily="34" charset="0"/>
                <a:cs typeface="Arial" pitchFamily="34" charset="0"/>
              </a:rPr>
              <a:t>DR. CÉSAR LOZANO.  </a:t>
            </a:r>
            <a:r>
              <a:rPr lang="es-ES" sz="2700" dirty="0" smtClean="0">
                <a:latin typeface="Arial" pitchFamily="34" charset="0"/>
                <a:cs typeface="Arial" pitchFamily="34" charset="0"/>
              </a:rPr>
              <a:t/>
            </a:r>
            <a:br>
              <a:rPr lang="es-ES" sz="2700" dirty="0" smtClean="0">
                <a:latin typeface="Arial" pitchFamily="34" charset="0"/>
                <a:cs typeface="Arial" pitchFamily="34" charset="0"/>
              </a:rPr>
            </a:br>
            <a:endParaRPr lang="es-MX" sz="2700" dirty="0">
              <a:latin typeface="Arial" pitchFamily="34" charset="0"/>
              <a:cs typeface="Arial" pitchFamily="34" charset="0"/>
            </a:endParaRPr>
          </a:p>
        </p:txBody>
      </p:sp>
      <p:sp>
        <p:nvSpPr>
          <p:cNvPr id="3" name="2 Marcador de contenido"/>
          <p:cNvSpPr>
            <a:spLocks noGrp="1"/>
          </p:cNvSpPr>
          <p:nvPr>
            <p:ph idx="1"/>
          </p:nvPr>
        </p:nvSpPr>
        <p:spPr>
          <a:xfrm>
            <a:off x="457200" y="1772816"/>
            <a:ext cx="8229600" cy="4353347"/>
          </a:xfrm>
        </p:spPr>
        <p:txBody>
          <a:bodyPr>
            <a:normAutofit/>
          </a:bodyPr>
          <a:lstStyle/>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buNone/>
            </a:pPr>
            <a:r>
              <a:rPr lang="es-MX" sz="2000" dirty="0" smtClean="0"/>
              <a:t>      </a:t>
            </a:r>
          </a:p>
          <a:p>
            <a:pPr>
              <a:buNone/>
            </a:pPr>
            <a:endParaRPr lang="es-MX" sz="2000" dirty="0" smtClean="0"/>
          </a:p>
          <a:p>
            <a:pPr algn="just">
              <a:buNone/>
            </a:pPr>
            <a:r>
              <a:rPr lang="es-MX" sz="2000" dirty="0" smtClean="0"/>
              <a:t>      </a:t>
            </a:r>
            <a:r>
              <a:rPr lang="es-MX" sz="2000" dirty="0" smtClean="0">
                <a:latin typeface="Arial" pitchFamily="34" charset="0"/>
                <a:cs typeface="Arial" pitchFamily="34" charset="0"/>
              </a:rPr>
              <a:t>Se apoyo al Instituto Municipal de la Mujer en la convocatoria para la Conferencia del Dr. César Lozano “Mujeres difíciles, hombres complicados”, esto con el fin de celebrar el Día Internacional de la Mujer. </a:t>
            </a:r>
          </a:p>
        </p:txBody>
      </p:sp>
      <p:pic>
        <p:nvPicPr>
          <p:cNvPr id="5122" name="Picture 2" descr="C:\Users\user\Downloads\14515_597667693646971_293508668_n.jpg"/>
          <p:cNvPicPr>
            <a:picLocks noChangeAspect="1" noChangeArrowheads="1"/>
          </p:cNvPicPr>
          <p:nvPr/>
        </p:nvPicPr>
        <p:blipFill>
          <a:blip r:embed="rId2" cstate="print"/>
          <a:srcRect/>
          <a:stretch>
            <a:fillRect/>
          </a:stretch>
        </p:blipFill>
        <p:spPr bwMode="auto">
          <a:xfrm>
            <a:off x="323528" y="1556792"/>
            <a:ext cx="4032448" cy="2664296"/>
          </a:xfrm>
          <a:prstGeom prst="rect">
            <a:avLst/>
          </a:prstGeom>
          <a:noFill/>
        </p:spPr>
      </p:pic>
      <p:pic>
        <p:nvPicPr>
          <p:cNvPr id="5123" name="Picture 3" descr="C:\Users\user\Downloads\1890991_597667253647015_601236974_n.jpg"/>
          <p:cNvPicPr>
            <a:picLocks noChangeAspect="1" noChangeArrowheads="1"/>
          </p:cNvPicPr>
          <p:nvPr/>
        </p:nvPicPr>
        <p:blipFill>
          <a:blip r:embed="rId3" cstate="print"/>
          <a:srcRect/>
          <a:stretch>
            <a:fillRect/>
          </a:stretch>
        </p:blipFill>
        <p:spPr bwMode="auto">
          <a:xfrm>
            <a:off x="4499992" y="1556792"/>
            <a:ext cx="4176464" cy="266429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619672" y="548680"/>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33</a:t>
            </a:fld>
            <a:endParaRPr lang="es-ES" dirty="0">
              <a:solidFill>
                <a:prstClr val="black">
                  <a:tint val="75000"/>
                </a:prstClr>
              </a:solidFill>
            </a:endParaRPr>
          </a:p>
        </p:txBody>
      </p:sp>
      <p:sp>
        <p:nvSpPr>
          <p:cNvPr id="6" name="2 Marcador de contenido"/>
          <p:cNvSpPr>
            <a:spLocks noGrp="1"/>
          </p:cNvSpPr>
          <p:nvPr>
            <p:ph idx="1"/>
          </p:nvPr>
        </p:nvSpPr>
        <p:spPr/>
        <p:txBody>
          <a:bodyPr>
            <a:normAutofit/>
          </a:bodyPr>
          <a:lstStyle/>
          <a:p>
            <a:endParaRPr lang="es-MX" sz="2800" b="1" dirty="0" smtClean="0"/>
          </a:p>
          <a:p>
            <a:r>
              <a:rPr lang="es-MX" b="1" dirty="0" smtClean="0"/>
              <a:t> </a:t>
            </a:r>
            <a:r>
              <a:rPr lang="es-MX" dirty="0" smtClean="0"/>
              <a:t>20 Comités de Acción Comunitaria.</a:t>
            </a:r>
          </a:p>
          <a:p>
            <a:r>
              <a:rPr lang="es-MX" dirty="0" smtClean="0"/>
              <a:t> Censo de casas deshabitadas.  </a:t>
            </a:r>
          </a:p>
          <a:p>
            <a:r>
              <a:rPr lang="es-MX" b="1" dirty="0" smtClean="0"/>
              <a:t> </a:t>
            </a:r>
            <a:r>
              <a:rPr lang="es-MX" dirty="0" smtClean="0"/>
              <a:t>Canalización y reporte de los ciudadanos.</a:t>
            </a:r>
          </a:p>
          <a:p>
            <a:endParaRPr lang="es-MX" dirty="0" smtClean="0"/>
          </a:p>
          <a:p>
            <a:endParaRPr lang="es-MX" dirty="0"/>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1187624" y="-50423"/>
            <a:ext cx="6840760" cy="1800493"/>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ATENCIÓN Y PARTICIPACIÓN CIUDADANA</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19675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IRENEO RODRIGUEZ BAEZ</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34</a:t>
            </a:fld>
            <a:endParaRPr lang="es-ES" dirty="0">
              <a:solidFill>
                <a:prstClr val="black">
                  <a:tint val="75000"/>
                </a:prstClr>
              </a:solidFill>
            </a:endParaRPr>
          </a:p>
        </p:txBody>
      </p:sp>
      <p:sp>
        <p:nvSpPr>
          <p:cNvPr id="21" name="20 CuadroTexto"/>
          <p:cNvSpPr txBox="1"/>
          <p:nvPr/>
        </p:nvSpPr>
        <p:spPr>
          <a:xfrm>
            <a:off x="971600" y="2132856"/>
            <a:ext cx="7488832" cy="5016758"/>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Macro Brigada del </a:t>
            </a:r>
            <a:r>
              <a:rPr lang="es-MX" sz="2000" dirty="0" smtClean="0">
                <a:latin typeface="Arial Black" pitchFamily="34" charset="0"/>
              </a:rPr>
              <a:t>INAPAM</a:t>
            </a: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err="1" smtClean="0">
                <a:latin typeface="Arial Black" pitchFamily="34" charset="0"/>
              </a:rPr>
              <a:t>Bailoterapia</a:t>
            </a:r>
            <a:r>
              <a:rPr lang="es-MX" sz="2000" dirty="0" smtClean="0">
                <a:latin typeface="Arial Black" pitchFamily="34" charset="0"/>
              </a:rPr>
              <a:t> </a:t>
            </a:r>
            <a:r>
              <a:rPr lang="es-MX" sz="2000" dirty="0" smtClean="0">
                <a:latin typeface="Arial Black" pitchFamily="34" charset="0"/>
              </a:rPr>
              <a:t>para Adultos.</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err="1" smtClean="0">
                <a:latin typeface="Arial Black" pitchFamily="34" charset="0"/>
              </a:rPr>
              <a:t>Bailoterapia</a:t>
            </a:r>
            <a:r>
              <a:rPr lang="es-MX" sz="2000" dirty="0" smtClean="0">
                <a:latin typeface="Arial Black" pitchFamily="34" charset="0"/>
              </a:rPr>
              <a:t> </a:t>
            </a:r>
            <a:r>
              <a:rPr lang="es-MX" sz="2000" dirty="0" err="1" smtClean="0">
                <a:latin typeface="Arial Black" pitchFamily="34" charset="0"/>
              </a:rPr>
              <a:t>Kids</a:t>
            </a:r>
            <a:r>
              <a:rPr lang="es-MX" sz="2000" dirty="0" smtClean="0">
                <a:latin typeface="Arial Black" pitchFamily="34" charset="0"/>
              </a:rPr>
              <a:t>.</a:t>
            </a:r>
          </a:p>
          <a:p>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Manualidades</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 Apoyo Escolar </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Enfermería y Dentista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Canto y Guitarra</a:t>
            </a:r>
          </a:p>
          <a:p>
            <a:pPr marL="342900" indent="-342900">
              <a:buFont typeface="Arial" pitchFamily="34" charset="0"/>
              <a:buChar char="•"/>
            </a:pPr>
            <a:endParaRPr lang="es-MX" sz="2000" dirty="0" smtClean="0">
              <a:latin typeface="Arial Black" pitchFamily="34" charset="0"/>
            </a:endParaRPr>
          </a:p>
          <a:p>
            <a:pPr marL="342900" indent="-342900"/>
            <a:endParaRPr lang="es-MX" sz="2000" dirty="0" smtClean="0">
              <a:latin typeface="Arial Black" pitchFamily="34" charset="0"/>
            </a:endParaRPr>
          </a:p>
          <a:p>
            <a:pPr marL="342900" indent="-342900"/>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35</a:t>
            </a:fld>
            <a:endParaRPr lang="es-ES" dirty="0">
              <a:solidFill>
                <a:prstClr val="black">
                  <a:tint val="75000"/>
                </a:prstClr>
              </a:solidFill>
            </a:endParaRPr>
          </a:p>
        </p:txBody>
      </p:sp>
      <p:sp>
        <p:nvSpPr>
          <p:cNvPr id="11" name="10 Rectángulo"/>
          <p:cNvSpPr/>
          <p:nvPr/>
        </p:nvSpPr>
        <p:spPr>
          <a:xfrm>
            <a:off x="2339752" y="260648"/>
            <a:ext cx="5006435" cy="646331"/>
          </a:xfrm>
          <a:prstGeom prst="rect">
            <a:avLst/>
          </a:prstGeom>
        </p:spPr>
        <p:txBody>
          <a:bodyPr wrap="none">
            <a:spAutoFit/>
          </a:bodyPr>
          <a:lstStyle/>
          <a:p>
            <a:r>
              <a:rPr lang="es-MX" sz="3600" b="1" dirty="0" smtClean="0">
                <a:latin typeface="Arial" pitchFamily="34" charset="0"/>
                <a:cs typeface="Arial" pitchFamily="34" charset="0"/>
              </a:rPr>
              <a:t>BRIGADA DE INAPAM</a:t>
            </a:r>
            <a:endParaRPr lang="es-ES_tradnl" sz="3600" dirty="0"/>
          </a:p>
        </p:txBody>
      </p:sp>
      <p:pic>
        <p:nvPicPr>
          <p:cNvPr id="12"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9553" y="980728"/>
            <a:ext cx="3960439" cy="3384377"/>
          </a:xfrm>
        </p:spPr>
      </p:pic>
      <p:pic>
        <p:nvPicPr>
          <p:cNvPr id="13"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9992" y="980729"/>
            <a:ext cx="4320480" cy="3384376"/>
          </a:xfrm>
          <a:prstGeom prst="rect">
            <a:avLst/>
          </a:prstGeom>
        </p:spPr>
      </p:pic>
      <p:pic>
        <p:nvPicPr>
          <p:cNvPr id="14" name="3 Marcador de contenido"/>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47664" y="3645024"/>
            <a:ext cx="6034617" cy="2193107"/>
          </a:xfrm>
          <a:prstGeom prst="rect">
            <a:avLst/>
          </a:prstGeom>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6" name="5 Rectángulo"/>
          <p:cNvSpPr/>
          <p:nvPr/>
        </p:nvSpPr>
        <p:spPr>
          <a:xfrm>
            <a:off x="0" y="4725144"/>
            <a:ext cx="9144000" cy="830997"/>
          </a:xfrm>
          <a:prstGeom prst="rect">
            <a:avLst/>
          </a:prstGeom>
        </p:spPr>
        <p:txBody>
          <a:bodyPr wrap="square">
            <a:spAutoFit/>
          </a:bodyPr>
          <a:lstStyle/>
          <a:p>
            <a:pPr algn="just"/>
            <a:r>
              <a:rPr lang="es-ES_tradnl" sz="2400" b="1" dirty="0" smtClean="0">
                <a:latin typeface="Arial" pitchFamily="34" charset="0"/>
                <a:cs typeface="Arial" pitchFamily="34" charset="0"/>
              </a:rPr>
              <a:t>           330 </a:t>
            </a:r>
            <a:r>
              <a:rPr lang="es-ES_tradnl" sz="2400" dirty="0" smtClean="0">
                <a:latin typeface="Arial" pitchFamily="34" charset="0"/>
                <a:cs typeface="Arial" pitchFamily="34" charset="0"/>
              </a:rPr>
              <a:t>personas por semana (</a:t>
            </a:r>
            <a:r>
              <a:rPr lang="es-ES_tradnl" sz="2400" dirty="0" err="1" smtClean="0">
                <a:latin typeface="Arial" pitchFamily="34" charset="0"/>
                <a:cs typeface="Arial" pitchFamily="34" charset="0"/>
              </a:rPr>
              <a:t>lun-vie</a:t>
            </a:r>
            <a:r>
              <a:rPr lang="es-ES_tradnl" sz="2400" dirty="0" smtClean="0">
                <a:latin typeface="Arial" pitchFamily="34" charset="0"/>
                <a:cs typeface="Arial" pitchFamily="34" charset="0"/>
              </a:rPr>
              <a:t>) en 4 clases diarias.</a:t>
            </a:r>
          </a:p>
          <a:p>
            <a:pPr algn="ctr"/>
            <a:r>
              <a:rPr lang="es-ES_tradnl" sz="2400" i="1" dirty="0" smtClean="0">
                <a:latin typeface="Arial" pitchFamily="34" charset="0"/>
                <a:cs typeface="Arial" pitchFamily="34" charset="0"/>
              </a:rPr>
              <a:t>Asistencia </a:t>
            </a:r>
            <a:r>
              <a:rPr lang="es-ES_tradnl" sz="2400" i="1" dirty="0" err="1" smtClean="0">
                <a:latin typeface="Arial" pitchFamily="34" charset="0"/>
                <a:cs typeface="Arial" pitchFamily="34" charset="0"/>
              </a:rPr>
              <a:t>Aprox</a:t>
            </a:r>
            <a:r>
              <a:rPr lang="es-ES_tradnl" sz="2400" b="1" i="1" dirty="0" smtClean="0">
                <a:latin typeface="Arial" pitchFamily="34" charset="0"/>
                <a:cs typeface="Arial" pitchFamily="34" charset="0"/>
              </a:rPr>
              <a:t>: 1322</a:t>
            </a:r>
            <a:r>
              <a:rPr lang="es-ES_tradnl" sz="2400" i="1" dirty="0" smtClean="0">
                <a:latin typeface="Arial" pitchFamily="34" charset="0"/>
                <a:cs typeface="Arial" pitchFamily="34" charset="0"/>
              </a:rPr>
              <a:t> por mes en 2 Delegaciones</a:t>
            </a:r>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36</a:t>
            </a:fld>
            <a:endParaRPr lang="es-ES" dirty="0">
              <a:solidFill>
                <a:prstClr val="black">
                  <a:tint val="75000"/>
                </a:prstClr>
              </a:solidFill>
            </a:endParaRPr>
          </a:p>
        </p:txBody>
      </p:sp>
      <p:sp>
        <p:nvSpPr>
          <p:cNvPr id="9" name="8 Rectángulo"/>
          <p:cNvSpPr/>
          <p:nvPr/>
        </p:nvSpPr>
        <p:spPr>
          <a:xfrm>
            <a:off x="2339752" y="188640"/>
            <a:ext cx="4681603" cy="646331"/>
          </a:xfrm>
          <a:prstGeom prst="rect">
            <a:avLst/>
          </a:prstGeom>
        </p:spPr>
        <p:txBody>
          <a:bodyPr wrap="none">
            <a:spAutoFit/>
          </a:bodyPr>
          <a:lstStyle/>
          <a:p>
            <a:r>
              <a:rPr lang="es-ES_tradnl" sz="3600" b="1" dirty="0" err="1" smtClean="0">
                <a:latin typeface="Arial" pitchFamily="34" charset="0"/>
                <a:cs typeface="Arial" pitchFamily="34" charset="0"/>
              </a:rPr>
              <a:t>Bailoterapia</a:t>
            </a:r>
            <a:r>
              <a:rPr lang="es-ES_tradnl" sz="3600" b="1" dirty="0" smtClean="0">
                <a:latin typeface="Arial" pitchFamily="34" charset="0"/>
                <a:cs typeface="Arial" pitchFamily="34" charset="0"/>
              </a:rPr>
              <a:t> Adulto </a:t>
            </a:r>
            <a:endParaRPr lang="es-ES_tradnl" sz="3600" dirty="0"/>
          </a:p>
        </p:txBody>
      </p:sp>
      <p:sp>
        <p:nvSpPr>
          <p:cNvPr id="8" name="7 Marcador de contenido"/>
          <p:cNvSpPr>
            <a:spLocks noGrp="1"/>
          </p:cNvSpPr>
          <p:nvPr>
            <p:ph idx="1"/>
          </p:nvPr>
        </p:nvSpPr>
        <p:spPr/>
        <p:txBody>
          <a:bodyPr/>
          <a:lstStyle/>
          <a:p>
            <a:endParaRPr lang="es-ES_tradnl"/>
          </a:p>
        </p:txBody>
      </p:sp>
      <p:pic>
        <p:nvPicPr>
          <p:cNvPr id="11" name="4 Marcador de contenido"/>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1052736"/>
            <a:ext cx="4673492" cy="3240360"/>
          </a:xfrm>
          <a:prstGeom prst="rect">
            <a:avLst/>
          </a:prstGeom>
        </p:spPr>
      </p:pic>
      <p:pic>
        <p:nvPicPr>
          <p:cNvPr id="13"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9992" y="1052737"/>
            <a:ext cx="4248472" cy="3240360"/>
          </a:xfrm>
          <a:prstGeom prst="rect">
            <a:avLst/>
          </a:prstGeom>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7" name="6 Rectángulo"/>
          <p:cNvSpPr/>
          <p:nvPr/>
        </p:nvSpPr>
        <p:spPr>
          <a:xfrm>
            <a:off x="0" y="5157192"/>
            <a:ext cx="9611544" cy="461665"/>
          </a:xfrm>
          <a:prstGeom prst="rect">
            <a:avLst/>
          </a:prstGeom>
        </p:spPr>
        <p:txBody>
          <a:bodyPr wrap="square">
            <a:spAutoFit/>
          </a:bodyPr>
          <a:lstStyle/>
          <a:p>
            <a:pPr algn="just"/>
            <a:r>
              <a:rPr lang="es-ES_tradnl" sz="2400" i="1" dirty="0" smtClean="0">
                <a:latin typeface="Arial" pitchFamily="34" charset="0"/>
                <a:cs typeface="Arial" pitchFamily="34" charset="0"/>
              </a:rPr>
              <a:t>Asistencia </a:t>
            </a:r>
            <a:r>
              <a:rPr lang="es-ES_tradnl" sz="2400" i="1" dirty="0" err="1" smtClean="0">
                <a:latin typeface="Arial" pitchFamily="34" charset="0"/>
                <a:cs typeface="Arial" pitchFamily="34" charset="0"/>
              </a:rPr>
              <a:t>Aprox</a:t>
            </a:r>
            <a:r>
              <a:rPr lang="es-ES_tradnl" sz="2400" i="1" dirty="0" smtClean="0">
                <a:latin typeface="Arial" pitchFamily="34" charset="0"/>
                <a:cs typeface="Arial" pitchFamily="34" charset="0"/>
              </a:rPr>
              <a:t>: </a:t>
            </a:r>
            <a:r>
              <a:rPr lang="es-ES_tradnl" sz="2400" b="1" i="1" dirty="0" smtClean="0">
                <a:latin typeface="Arial" pitchFamily="34" charset="0"/>
                <a:cs typeface="Arial" pitchFamily="34" charset="0"/>
              </a:rPr>
              <a:t>315</a:t>
            </a:r>
            <a:r>
              <a:rPr lang="es-ES_tradnl" sz="2400" i="1" dirty="0" smtClean="0">
                <a:latin typeface="Arial" pitchFamily="34" charset="0"/>
                <a:cs typeface="Arial" pitchFamily="34" charset="0"/>
              </a:rPr>
              <a:t> por mes, en la Delegación Salvador Chávez</a:t>
            </a:r>
            <a:endParaRPr lang="es-ES" sz="2400" i="1"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37</a:t>
            </a:fld>
            <a:endParaRPr lang="es-ES" dirty="0">
              <a:solidFill>
                <a:prstClr val="black">
                  <a:tint val="75000"/>
                </a:prstClr>
              </a:solidFill>
            </a:endParaRPr>
          </a:p>
        </p:txBody>
      </p:sp>
      <p:sp>
        <p:nvSpPr>
          <p:cNvPr id="9" name="8 Rectángulo"/>
          <p:cNvSpPr/>
          <p:nvPr/>
        </p:nvSpPr>
        <p:spPr>
          <a:xfrm>
            <a:off x="2627784" y="404664"/>
            <a:ext cx="4237057" cy="646331"/>
          </a:xfrm>
          <a:prstGeom prst="rect">
            <a:avLst/>
          </a:prstGeom>
        </p:spPr>
        <p:txBody>
          <a:bodyPr wrap="none">
            <a:spAutoFit/>
          </a:bodyPr>
          <a:lstStyle/>
          <a:p>
            <a:r>
              <a:rPr lang="es-ES_tradnl" sz="3600" b="1" dirty="0" err="1" smtClean="0">
                <a:latin typeface="Arial" pitchFamily="34" charset="0"/>
                <a:cs typeface="Arial" pitchFamily="34" charset="0"/>
              </a:rPr>
              <a:t>Bailoterapia</a:t>
            </a:r>
            <a:r>
              <a:rPr lang="es-ES_tradnl" sz="3600" b="1" dirty="0" smtClean="0">
                <a:latin typeface="Arial" pitchFamily="34" charset="0"/>
                <a:cs typeface="Arial" pitchFamily="34" charset="0"/>
              </a:rPr>
              <a:t> </a:t>
            </a:r>
            <a:r>
              <a:rPr lang="es-ES_tradnl" sz="3600" b="1" dirty="0" err="1" smtClean="0">
                <a:latin typeface="Arial" pitchFamily="34" charset="0"/>
                <a:cs typeface="Arial" pitchFamily="34" charset="0"/>
              </a:rPr>
              <a:t>Kids</a:t>
            </a:r>
            <a:r>
              <a:rPr lang="es-ES_tradnl" sz="3600" b="1" dirty="0" smtClean="0">
                <a:latin typeface="Arial" pitchFamily="34" charset="0"/>
                <a:cs typeface="Arial" pitchFamily="34" charset="0"/>
              </a:rPr>
              <a:t>:</a:t>
            </a:r>
            <a:r>
              <a:rPr lang="es-ES_tradnl" sz="3600" dirty="0" smtClean="0">
                <a:latin typeface="Arial" pitchFamily="34" charset="0"/>
                <a:cs typeface="Arial" pitchFamily="34" charset="0"/>
              </a:rPr>
              <a:t> </a:t>
            </a:r>
            <a:endParaRPr lang="es-ES_tradnl" sz="3600" dirty="0"/>
          </a:p>
        </p:txBody>
      </p:sp>
      <p:sp>
        <p:nvSpPr>
          <p:cNvPr id="10" name="9 Marcador de contenido"/>
          <p:cNvSpPr>
            <a:spLocks noGrp="1"/>
          </p:cNvSpPr>
          <p:nvPr>
            <p:ph idx="1"/>
          </p:nvPr>
        </p:nvSpPr>
        <p:spPr>
          <a:xfrm>
            <a:off x="457200" y="2780928"/>
            <a:ext cx="8229600" cy="3345235"/>
          </a:xfrm>
        </p:spPr>
        <p:txBody>
          <a:bodyPr/>
          <a:lstStyle/>
          <a:p>
            <a:endParaRPr lang="es-ES_tradnl" dirty="0"/>
          </a:p>
        </p:txBody>
      </p:sp>
      <p:pic>
        <p:nvPicPr>
          <p:cNvPr id="11" name="3 Marcador de contenido"/>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1052737"/>
            <a:ext cx="4392488" cy="3600400"/>
          </a:xfrm>
          <a:prstGeom prst="rect">
            <a:avLst/>
          </a:prstGeom>
        </p:spPr>
      </p:pic>
      <p:pic>
        <p:nvPicPr>
          <p:cNvPr id="12"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11960" y="1052736"/>
            <a:ext cx="4745500" cy="3600400"/>
          </a:xfrm>
          <a:prstGeom prst="rect">
            <a:avLst/>
          </a:prstGeom>
        </p:spPr>
      </p:pic>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38</a:t>
            </a:fld>
            <a:endParaRPr lang="es-ES" dirty="0">
              <a:solidFill>
                <a:prstClr val="black">
                  <a:tint val="75000"/>
                </a:prstClr>
              </a:solidFill>
            </a:endParaRPr>
          </a:p>
        </p:txBody>
      </p:sp>
      <p:sp>
        <p:nvSpPr>
          <p:cNvPr id="17" name="16 CuadroTexto"/>
          <p:cNvSpPr txBox="1"/>
          <p:nvPr/>
        </p:nvSpPr>
        <p:spPr>
          <a:xfrm>
            <a:off x="0" y="4725144"/>
            <a:ext cx="9144000" cy="5539978"/>
          </a:xfrm>
          <a:prstGeom prst="rect">
            <a:avLst/>
          </a:prstGeom>
          <a:noFill/>
        </p:spPr>
        <p:txBody>
          <a:bodyPr wrap="square" rtlCol="0">
            <a:spAutoFit/>
          </a:bodyPr>
          <a:lstStyle/>
          <a:p>
            <a:pPr algn="ctr"/>
            <a:r>
              <a:rPr lang="es-MX" sz="2400" b="1" dirty="0" smtClean="0">
                <a:latin typeface="Arial" pitchFamily="34" charset="0"/>
                <a:cs typeface="Arial" pitchFamily="34" charset="0"/>
              </a:rPr>
              <a:t>255</a:t>
            </a:r>
            <a:r>
              <a:rPr lang="es-MX" sz="2400" dirty="0" smtClean="0">
                <a:latin typeface="Arial" pitchFamily="34" charset="0"/>
                <a:cs typeface="Arial" pitchFamily="34" charset="0"/>
              </a:rPr>
              <a:t> asistencia durante el mes,  de lunes a viernes con 4 clases diarias impartidas en nuestras 3 Delegaciones</a:t>
            </a:r>
          </a:p>
          <a:p>
            <a:endParaRPr lang="es-ES_tradnl" dirty="0" smtClean="0">
              <a:latin typeface="Arial" pitchFamily="34" charset="0"/>
              <a:cs typeface="Arial" pitchFamily="34" charset="0"/>
            </a:endParaRPr>
          </a:p>
          <a:p>
            <a:endParaRPr lang="es-ES_tradnl"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p:txBody>
      </p:sp>
      <p:sp>
        <p:nvSpPr>
          <p:cNvPr id="18" name="17 Rectángulo"/>
          <p:cNvSpPr/>
          <p:nvPr/>
        </p:nvSpPr>
        <p:spPr>
          <a:xfrm>
            <a:off x="2771800" y="332656"/>
            <a:ext cx="3700052" cy="769441"/>
          </a:xfrm>
          <a:prstGeom prst="rect">
            <a:avLst/>
          </a:prstGeom>
        </p:spPr>
        <p:txBody>
          <a:bodyPr wrap="none">
            <a:spAutoFit/>
          </a:bodyPr>
          <a:lstStyle/>
          <a:p>
            <a:r>
              <a:rPr lang="es-MX" sz="4400" dirty="0" smtClean="0">
                <a:latin typeface="Arial" pitchFamily="34" charset="0"/>
                <a:cs typeface="Arial" pitchFamily="34" charset="0"/>
              </a:rPr>
              <a:t>Manualidades</a:t>
            </a:r>
            <a:endParaRPr lang="es-ES_tradnl" sz="4400" dirty="0"/>
          </a:p>
        </p:txBody>
      </p:sp>
      <p:pic>
        <p:nvPicPr>
          <p:cNvPr id="20"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9512" y="1124744"/>
            <a:ext cx="3960440" cy="3456384"/>
          </a:xfrm>
        </p:spPr>
      </p:pic>
      <p:pic>
        <p:nvPicPr>
          <p:cNvPr id="22"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23928" y="1124744"/>
            <a:ext cx="4896544" cy="3456384"/>
          </a:xfrm>
          <a:prstGeom prst="rect">
            <a:avLst/>
          </a:prstGeom>
        </p:spPr>
      </p:pic>
    </p:spTree>
  </p:cSld>
  <p:clrMapOvr>
    <a:masterClrMapping/>
  </p:clrMapOvr>
  <p:transition>
    <p:randomBa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55776" y="476672"/>
            <a:ext cx="4176464" cy="769441"/>
          </a:xfrm>
          <a:prstGeom prst="rect">
            <a:avLst/>
          </a:prstGeom>
          <a:noFill/>
        </p:spPr>
        <p:txBody>
          <a:bodyPr wrap="square" rtlCol="0">
            <a:spAutoFit/>
          </a:bodyPr>
          <a:lstStyle/>
          <a:p>
            <a:r>
              <a:rPr lang="es-ES_tradnl" sz="4400" dirty="0" smtClean="0">
                <a:latin typeface="Arial" pitchFamily="34" charset="0"/>
                <a:cs typeface="Arial" pitchFamily="34" charset="0"/>
              </a:rPr>
              <a:t>Apoyo Escolar</a:t>
            </a:r>
            <a:endParaRPr lang="es-ES_tradnl" sz="4400" dirty="0">
              <a:latin typeface="Arial" pitchFamily="34" charset="0"/>
              <a:cs typeface="Arial" pitchFamily="34" charset="0"/>
            </a:endParaRPr>
          </a:p>
        </p:txBody>
      </p:sp>
      <p:sp>
        <p:nvSpPr>
          <p:cNvPr id="5" name="4 CuadroTexto"/>
          <p:cNvSpPr txBox="1"/>
          <p:nvPr/>
        </p:nvSpPr>
        <p:spPr>
          <a:xfrm>
            <a:off x="2699792" y="4653136"/>
            <a:ext cx="4104456" cy="830997"/>
          </a:xfrm>
          <a:prstGeom prst="rect">
            <a:avLst/>
          </a:prstGeom>
          <a:noFill/>
        </p:spPr>
        <p:txBody>
          <a:bodyPr wrap="square" rtlCol="0">
            <a:spAutoFit/>
          </a:bodyPr>
          <a:lstStyle/>
          <a:p>
            <a:pPr algn="ctr"/>
            <a:r>
              <a:rPr lang="es-ES_tradnl" sz="2400" dirty="0" smtClean="0">
                <a:latin typeface="Arial" pitchFamily="34" charset="0"/>
                <a:cs typeface="Arial" pitchFamily="34" charset="0"/>
              </a:rPr>
              <a:t>Asistencia Aprox. De </a:t>
            </a:r>
            <a:r>
              <a:rPr lang="es-ES_tradnl" sz="2400" b="1" dirty="0" smtClean="0">
                <a:latin typeface="Arial" pitchFamily="34" charset="0"/>
                <a:cs typeface="Arial" pitchFamily="34" charset="0"/>
              </a:rPr>
              <a:t>102 </a:t>
            </a:r>
            <a:r>
              <a:rPr lang="es-ES_tradnl" sz="2400" dirty="0" smtClean="0">
                <a:latin typeface="Arial" pitchFamily="34" charset="0"/>
                <a:cs typeface="Arial" pitchFamily="34" charset="0"/>
              </a:rPr>
              <a:t>niños en el Mes de Febrero</a:t>
            </a:r>
            <a:endParaRPr lang="es-ES_tradnl" sz="2400" dirty="0">
              <a:latin typeface="Arial" pitchFamily="34" charset="0"/>
              <a:cs typeface="Arial" pitchFamily="34" charset="0"/>
            </a:endParaRPr>
          </a:p>
        </p:txBody>
      </p:sp>
      <p:sp>
        <p:nvSpPr>
          <p:cNvPr id="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39</a:t>
            </a:fld>
            <a:endParaRPr lang="es-ES" dirty="0">
              <a:solidFill>
                <a:prstClr val="black">
                  <a:tint val="75000"/>
                </a:prstClr>
              </a:solidFill>
            </a:endParaRPr>
          </a:p>
        </p:txBody>
      </p:sp>
      <p:sp>
        <p:nvSpPr>
          <p:cNvPr id="9"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pic>
        <p:nvPicPr>
          <p:cNvPr id="11"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7504" y="1484784"/>
            <a:ext cx="3816424" cy="2908920"/>
          </a:xfrm>
        </p:spPr>
      </p:pic>
      <p:pic>
        <p:nvPicPr>
          <p:cNvPr id="12"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1840" y="1484784"/>
            <a:ext cx="3953412" cy="2880320"/>
          </a:xfrm>
          <a:prstGeom prst="rect">
            <a:avLst/>
          </a:prstGeom>
        </p:spPr>
      </p:pic>
      <p:pic>
        <p:nvPicPr>
          <p:cNvPr id="13" name="3 Marcador de contenido"/>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0192" y="1484784"/>
            <a:ext cx="2664296" cy="2880320"/>
          </a:xfrm>
          <a:prstGeom prst="rect">
            <a:avLst/>
          </a:prstGeom>
        </p:spPr>
      </p:pic>
    </p:spTree>
    <p:extLst>
      <p:ext uri="{BB962C8B-B14F-4D97-AF65-F5344CB8AC3E}">
        <p14:creationId xmlns:p14="http://schemas.microsoft.com/office/powerpoint/2010/main" xmlns="" val="2589000677"/>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algn="ctr">
              <a:buNone/>
            </a:pPr>
            <a:r>
              <a:rPr lang="es-ES" sz="2400" b="1" dirty="0" smtClean="0">
                <a:latin typeface="Arial" pitchFamily="34" charset="0"/>
                <a:cs typeface="Arial" pitchFamily="34" charset="0"/>
              </a:rPr>
              <a:t>1.-CONFERENCIA DÍA INTERNACIONAL DE LA MUJER</a:t>
            </a:r>
            <a:endParaRPr lang="es-ES" sz="24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2" name="11 Rectángulo"/>
          <p:cNvSpPr/>
          <p:nvPr/>
        </p:nvSpPr>
        <p:spPr>
          <a:xfrm>
            <a:off x="1187624" y="4725144"/>
            <a:ext cx="7286676" cy="923330"/>
          </a:xfrm>
          <a:prstGeom prst="rect">
            <a:avLst/>
          </a:prstGeom>
        </p:spPr>
        <p:txBody>
          <a:bodyPr wrap="square">
            <a:spAutoFit/>
          </a:bodyPr>
          <a:lstStyle/>
          <a:p>
            <a:pPr algn="just">
              <a:defRPr/>
            </a:pPr>
            <a:r>
              <a:rPr lang="es-ES" b="1" dirty="0" smtClean="0">
                <a:latin typeface="Arial" pitchFamily="34" charset="0"/>
                <a:cs typeface="Arial" pitchFamily="34" charset="0"/>
              </a:rPr>
              <a:t> Se llevo a cabo la conferencia impartida por el Dr. César Lozano en el Auditorio Municipal, el día martes 04 de Marzo con una asistencia de más de 970 personas, que disfrutaron este evento.</a:t>
            </a:r>
          </a:p>
        </p:txBody>
      </p:sp>
      <p:pic>
        <p:nvPicPr>
          <p:cNvPr id="13" name="12 Imagen" descr="C:\Users\patrimonio1\Documents\FOTOS GENERAL\CONFERENCIA CESAR LOZANO\DSCF2011.JPG"/>
          <p:cNvPicPr/>
          <p:nvPr/>
        </p:nvPicPr>
        <p:blipFill>
          <a:blip r:embed="rId2" cstate="print"/>
          <a:srcRect/>
          <a:stretch>
            <a:fillRect/>
          </a:stretch>
        </p:blipFill>
        <p:spPr bwMode="auto">
          <a:xfrm>
            <a:off x="395536" y="1196752"/>
            <a:ext cx="4248472" cy="2952328"/>
          </a:xfrm>
          <a:prstGeom prst="rect">
            <a:avLst/>
          </a:prstGeom>
          <a:noFill/>
          <a:ln w="9525">
            <a:noFill/>
            <a:miter lim="800000"/>
            <a:headEnd/>
            <a:tailEnd/>
          </a:ln>
        </p:spPr>
      </p:pic>
      <p:pic>
        <p:nvPicPr>
          <p:cNvPr id="14" name="13 Imagen" descr="C:\Users\patrimonio1\Documents\FOTOS GENERAL\CONFERENCIA CESAR LOZANO\DSCF2049.JPG"/>
          <p:cNvPicPr/>
          <p:nvPr/>
        </p:nvPicPr>
        <p:blipFill>
          <a:blip r:embed="rId3" cstate="print"/>
          <a:srcRect/>
          <a:stretch>
            <a:fillRect/>
          </a:stretch>
        </p:blipFill>
        <p:spPr bwMode="auto">
          <a:xfrm>
            <a:off x="4860032" y="1196752"/>
            <a:ext cx="4032448"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5" name="4 Rectángulo"/>
          <p:cNvSpPr/>
          <p:nvPr/>
        </p:nvSpPr>
        <p:spPr>
          <a:xfrm>
            <a:off x="179512" y="4365104"/>
            <a:ext cx="8715404" cy="830997"/>
          </a:xfrm>
          <a:prstGeom prst="rect">
            <a:avLst/>
          </a:prstGeom>
        </p:spPr>
        <p:txBody>
          <a:bodyPr wrap="square">
            <a:spAutoFit/>
          </a:bodyPr>
          <a:lstStyle/>
          <a:p>
            <a:pPr algn="ctr"/>
            <a:r>
              <a:rPr lang="es-MX" sz="2400" b="1" dirty="0" smtClean="0">
                <a:latin typeface="Arial" pitchFamily="34" charset="0"/>
                <a:cs typeface="Arial" pitchFamily="34" charset="0"/>
              </a:rPr>
              <a:t>115</a:t>
            </a:r>
            <a:r>
              <a:rPr lang="es-MX" sz="2400" dirty="0" smtClean="0">
                <a:latin typeface="Arial" pitchFamily="34" charset="0"/>
                <a:cs typeface="Arial" pitchFamily="34" charset="0"/>
              </a:rPr>
              <a:t> es el numero de atenciones realizadas durante el mes en la Delegación Coahuila.</a:t>
            </a:r>
          </a:p>
        </p:txBody>
      </p:sp>
      <p:sp>
        <p:nvSpPr>
          <p:cNvPr id="6" name="5 Rectángulo"/>
          <p:cNvSpPr/>
          <p:nvPr/>
        </p:nvSpPr>
        <p:spPr>
          <a:xfrm>
            <a:off x="395536" y="5301208"/>
            <a:ext cx="8358214" cy="892552"/>
          </a:xfrm>
          <a:prstGeom prst="rect">
            <a:avLst/>
          </a:prstGeom>
        </p:spPr>
        <p:txBody>
          <a:bodyPr wrap="square">
            <a:spAutoFit/>
          </a:bodyPr>
          <a:lstStyle/>
          <a:p>
            <a:r>
              <a:rPr lang="es-MX" sz="3200" dirty="0" smtClean="0">
                <a:latin typeface="Arial" pitchFamily="34" charset="0"/>
                <a:cs typeface="Arial" pitchFamily="34" charset="0"/>
              </a:rPr>
              <a:t>Dentista</a:t>
            </a:r>
            <a:r>
              <a:rPr lang="es-MX" dirty="0" smtClean="0">
                <a:latin typeface="Arial" pitchFamily="34" charset="0"/>
                <a:cs typeface="Arial" pitchFamily="34" charset="0"/>
              </a:rPr>
              <a:t>.- </a:t>
            </a:r>
            <a:r>
              <a:rPr lang="es-MX" sz="2000" b="1" dirty="0" smtClean="0">
                <a:latin typeface="Arial" pitchFamily="34" charset="0"/>
                <a:cs typeface="Arial" pitchFamily="34" charset="0"/>
              </a:rPr>
              <a:t>18</a:t>
            </a:r>
            <a:r>
              <a:rPr lang="es-MX" sz="2000" dirty="0" smtClean="0">
                <a:latin typeface="Arial" pitchFamily="34" charset="0"/>
                <a:cs typeface="Arial" pitchFamily="34" charset="0"/>
              </a:rPr>
              <a:t> consultas durante el mes los días lunes, miércoles y viernes en la Delegación Coahuila</a:t>
            </a:r>
            <a:r>
              <a:rPr lang="es-MX" dirty="0" smtClean="0">
                <a:latin typeface="Arial" pitchFamily="34" charset="0"/>
                <a:cs typeface="Arial" pitchFamily="34" charset="0"/>
              </a:rPr>
              <a:t>.</a:t>
            </a:r>
            <a:endParaRPr lang="es-MX"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40</a:t>
            </a:fld>
            <a:endParaRPr lang="es-ES" dirty="0">
              <a:solidFill>
                <a:prstClr val="black">
                  <a:tint val="75000"/>
                </a:prstClr>
              </a:solidFill>
            </a:endParaRPr>
          </a:p>
        </p:txBody>
      </p:sp>
      <p:sp>
        <p:nvSpPr>
          <p:cNvPr id="9" name="8 Rectángulo"/>
          <p:cNvSpPr/>
          <p:nvPr/>
        </p:nvSpPr>
        <p:spPr>
          <a:xfrm>
            <a:off x="3203848" y="0"/>
            <a:ext cx="2723823" cy="707886"/>
          </a:xfrm>
          <a:prstGeom prst="rect">
            <a:avLst/>
          </a:prstGeom>
        </p:spPr>
        <p:txBody>
          <a:bodyPr wrap="none">
            <a:spAutoFit/>
          </a:bodyPr>
          <a:lstStyle/>
          <a:p>
            <a:r>
              <a:rPr lang="es-MX" sz="4000" dirty="0" smtClean="0">
                <a:latin typeface="Arial" pitchFamily="34" charset="0"/>
                <a:cs typeface="Arial" pitchFamily="34" charset="0"/>
              </a:rPr>
              <a:t>Enfermería</a:t>
            </a:r>
            <a:endParaRPr lang="es-ES_tradnl" sz="4000" dirty="0"/>
          </a:p>
        </p:txBody>
      </p:sp>
      <p:pic>
        <p:nvPicPr>
          <p:cNvPr id="13"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764705"/>
            <a:ext cx="3744416" cy="3384376"/>
          </a:xfrm>
        </p:spPr>
      </p:pic>
      <p:pic>
        <p:nvPicPr>
          <p:cNvPr id="14"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6" y="764704"/>
            <a:ext cx="3682504" cy="3312368"/>
          </a:xfrm>
          <a:prstGeom prst="rect">
            <a:avLst/>
          </a:prstGeom>
        </p:spPr>
      </p:pic>
    </p:spTree>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5656" y="1412776"/>
            <a:ext cx="6624736" cy="3240360"/>
          </a:xfrm>
          <a:prstGeom prst="rect">
            <a:avLst/>
          </a:prstGeom>
        </p:spPr>
      </p:pic>
      <p:sp>
        <p:nvSpPr>
          <p:cNvPr id="6" name="1 Título"/>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4400" b="1" dirty="0" smtClean="0">
                <a:latin typeface="Arial" pitchFamily="34" charset="0"/>
                <a:ea typeface="+mj-ea"/>
                <a:cs typeface="Arial" pitchFamily="34" charset="0"/>
              </a:rPr>
              <a:t>Clases de </a:t>
            </a:r>
            <a:r>
              <a:rPr kumimoji="0" lang="es-MX" sz="4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Canto </a:t>
            </a:r>
            <a:r>
              <a:rPr lang="es-MX" sz="4400" b="1" dirty="0" smtClean="0">
                <a:latin typeface="Arial" pitchFamily="34" charset="0"/>
                <a:ea typeface="+mj-ea"/>
                <a:cs typeface="Arial" pitchFamily="34" charset="0"/>
              </a:rPr>
              <a:t>y</a:t>
            </a:r>
            <a:r>
              <a:rPr kumimoji="0" lang="es-MX" sz="4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Guitarra</a:t>
            </a:r>
            <a:endParaRPr kumimoji="0" lang="es-MX" sz="44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22" name="21 Rectángulo"/>
          <p:cNvSpPr/>
          <p:nvPr/>
        </p:nvSpPr>
        <p:spPr>
          <a:xfrm>
            <a:off x="971600" y="1340768"/>
            <a:ext cx="7488832" cy="4524315"/>
          </a:xfrm>
          <a:prstGeom prst="rect">
            <a:avLst/>
          </a:prstGeom>
        </p:spPr>
        <p:txBody>
          <a:bodyPr wrap="square">
            <a:spAutoFit/>
          </a:bodyPr>
          <a:lstStyle/>
          <a:p>
            <a:pPr marL="285750" indent="-285750">
              <a:buFont typeface="Arial" pitchFamily="34" charset="0"/>
              <a:buChar char="•"/>
            </a:pPr>
            <a:r>
              <a:rPr lang="es-ES" sz="2400" dirty="0" smtClean="0">
                <a:latin typeface="Arial" pitchFamily="34" charset="0"/>
                <a:cs typeface="Arial" pitchFamily="34" charset="0"/>
              </a:rPr>
              <a:t>Manualidades </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err="1" smtClean="0">
                <a:latin typeface="Arial" pitchFamily="34" charset="0"/>
                <a:cs typeface="Arial" pitchFamily="34" charset="0"/>
              </a:rPr>
              <a:t>Bailoterapia</a:t>
            </a:r>
            <a:r>
              <a:rPr lang="es-ES_tradnl" sz="2400" dirty="0" smtClean="0">
                <a:latin typeface="Arial" pitchFamily="34" charset="0"/>
                <a:cs typeface="Arial" pitchFamily="34" charset="0"/>
              </a:rPr>
              <a:t> Adulto y </a:t>
            </a:r>
            <a:r>
              <a:rPr lang="es-ES_tradnl" sz="2400" dirty="0" err="1" smtClean="0">
                <a:latin typeface="Arial" pitchFamily="34" charset="0"/>
                <a:cs typeface="Arial" pitchFamily="34" charset="0"/>
              </a:rPr>
              <a:t>Kids</a:t>
            </a:r>
            <a:endParaRPr lang="es-ES_tradnl" sz="2400" dirty="0" smtClean="0">
              <a:latin typeface="Arial" pitchFamily="34" charset="0"/>
              <a:cs typeface="Arial" pitchFamily="34" charset="0"/>
            </a:endParaRP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Depilación Facial</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Clases de Guitarra</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Servicio de Enfermería</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Canalización  de personas a la Bolsa de Trabajo de la Dirección de Concertación Social.</a:t>
            </a:r>
            <a:endParaRPr lang="es-ES" sz="2400" dirty="0" smtClean="0">
              <a:latin typeface="Arial" pitchFamily="34" charset="0"/>
              <a:cs typeface="Arial" pitchFamily="34" charset="0"/>
            </a:endParaRPr>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9"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42</a:t>
            </a:fld>
            <a:endParaRPr lang="es-ES" dirty="0">
              <a:solidFill>
                <a:prstClr val="black">
                  <a:tint val="75000"/>
                </a:prstClr>
              </a:solidFill>
            </a:endParaRPr>
          </a:p>
        </p:txBody>
      </p:sp>
      <p:sp>
        <p:nvSpPr>
          <p:cNvPr id="12" name="14 Título"/>
          <p:cNvSpPr txBox="1">
            <a:spLocks noGrp="1"/>
          </p:cNvSpPr>
          <p:nvPr>
            <p:ph type="title"/>
          </p:nvPr>
        </p:nvSpPr>
        <p:spPr>
          <a:xfrm>
            <a:off x="457200" y="338306"/>
            <a:ext cx="8229600" cy="1015663"/>
          </a:xfrm>
          <a:prstGeom prst="rect">
            <a:avLst/>
          </a:prstGeom>
          <a:noFill/>
        </p:spPr>
        <p:txBody>
          <a:bodyPr wrap="square" rtlCol="0">
            <a:spAutoFit/>
          </a:bodyPr>
          <a:lstStyle/>
          <a:p>
            <a:pPr algn="ctr"/>
            <a:r>
              <a:rPr lang="es-ES_tradnl" sz="6000" dirty="0" smtClean="0">
                <a:latin typeface="Andalus" pitchFamily="18" charset="-78"/>
                <a:cs typeface="Andalus" pitchFamily="18" charset="-78"/>
              </a:rPr>
              <a:t>Acciones de Marzo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332363"/>
            <a:ext cx="6840760" cy="1800493"/>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DEL INSTITUTO DE LA JUVENTUD</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547500"/>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C.EDUARDO SANCHEZ DE LA GARZA </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43</a:t>
            </a:fld>
            <a:endParaRPr lang="es-ES" dirty="0">
              <a:solidFill>
                <a:prstClr val="black">
                  <a:tint val="75000"/>
                </a:prstClr>
              </a:solidFill>
            </a:endParaRPr>
          </a:p>
        </p:txBody>
      </p:sp>
      <p:sp>
        <p:nvSpPr>
          <p:cNvPr id="21" name="20 CuadroTexto"/>
          <p:cNvSpPr txBox="1"/>
          <p:nvPr/>
        </p:nvSpPr>
        <p:spPr>
          <a:xfrm>
            <a:off x="611560" y="2492896"/>
            <a:ext cx="8064896" cy="3785652"/>
          </a:xfrm>
          <a:prstGeom prst="rect">
            <a:avLst/>
          </a:prstGeom>
          <a:noFill/>
        </p:spPr>
        <p:txBody>
          <a:bodyPr wrap="square" rtlCol="0">
            <a:spAutoFit/>
          </a:bodyPr>
          <a:lstStyle/>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Inicio de Platicas de Desarrollo </a:t>
            </a:r>
            <a:r>
              <a:rPr lang="es-MX" sz="2000" dirty="0" smtClean="0">
                <a:latin typeface="Arial Black" pitchFamily="34" charset="0"/>
              </a:rPr>
              <a:t>Humano</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Somos Hip-Hop</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4" name="13 Marcador de contenido"/>
          <p:cNvSpPr>
            <a:spLocks noGrp="1"/>
          </p:cNvSpPr>
          <p:nvPr>
            <p:ph idx="1"/>
          </p:nvPr>
        </p:nvSpPr>
        <p:spPr>
          <a:xfrm>
            <a:off x="395536" y="4653136"/>
            <a:ext cx="8229600" cy="1285603"/>
          </a:xfrm>
        </p:spPr>
        <p:txBody>
          <a:bodyPr>
            <a:normAutofit lnSpcReduction="10000"/>
          </a:bodyPr>
          <a:lstStyle/>
          <a:p>
            <a:pPr>
              <a:buNone/>
            </a:pPr>
            <a:r>
              <a:rPr lang="es-ES" sz="2400" dirty="0">
                <a:latin typeface="Arial" pitchFamily="34" charset="0"/>
                <a:cs typeface="Arial" pitchFamily="34" charset="0"/>
              </a:rPr>
              <a:t>El día </a:t>
            </a:r>
            <a:r>
              <a:rPr lang="es-ES" sz="2400" dirty="0" smtClean="0">
                <a:latin typeface="Arial" pitchFamily="34" charset="0"/>
                <a:cs typeface="Arial" pitchFamily="34" charset="0"/>
              </a:rPr>
              <a:t>3, 11 y 19 de </a:t>
            </a:r>
            <a:r>
              <a:rPr lang="es-ES" sz="2400" dirty="0">
                <a:latin typeface="Arial" pitchFamily="34" charset="0"/>
                <a:cs typeface="Arial" pitchFamily="34" charset="0"/>
              </a:rPr>
              <a:t>marzo se llevó a cabo la impartición </a:t>
            </a:r>
            <a:r>
              <a:rPr lang="es-ES" sz="2400" dirty="0" smtClean="0">
                <a:latin typeface="Arial" pitchFamily="34" charset="0"/>
                <a:cs typeface="Arial" pitchFamily="34" charset="0"/>
              </a:rPr>
              <a:t>del</a:t>
            </a:r>
          </a:p>
          <a:p>
            <a:pPr>
              <a:buNone/>
            </a:pPr>
            <a:r>
              <a:rPr lang="es-ES" sz="2400" dirty="0" smtClean="0">
                <a:latin typeface="Arial" pitchFamily="34" charset="0"/>
                <a:cs typeface="Arial" pitchFamily="34" charset="0"/>
              </a:rPr>
              <a:t>Taller “Proyecto </a:t>
            </a:r>
            <a:r>
              <a:rPr lang="es-ES" sz="2400" dirty="0">
                <a:latin typeface="Arial" pitchFamily="34" charset="0"/>
                <a:cs typeface="Arial" pitchFamily="34" charset="0"/>
              </a:rPr>
              <a:t>de </a:t>
            </a:r>
            <a:r>
              <a:rPr lang="es-ES" sz="2400" dirty="0" smtClean="0">
                <a:latin typeface="Arial" pitchFamily="34" charset="0"/>
                <a:cs typeface="Arial" pitchFamily="34" charset="0"/>
              </a:rPr>
              <a:t>Vida</a:t>
            </a:r>
            <a:r>
              <a:rPr lang="es-ES" sz="2400" dirty="0">
                <a:latin typeface="Arial" pitchFamily="34" charset="0"/>
                <a:cs typeface="Arial" pitchFamily="34" charset="0"/>
              </a:rPr>
              <a:t>” a 40  empleados de </a:t>
            </a:r>
            <a:r>
              <a:rPr lang="es-ES" sz="2400" dirty="0" smtClean="0">
                <a:latin typeface="Arial" pitchFamily="34" charset="0"/>
                <a:cs typeface="Arial" pitchFamily="34" charset="0"/>
              </a:rPr>
              <a:t>servicios</a:t>
            </a:r>
          </a:p>
          <a:p>
            <a:pPr>
              <a:buNone/>
            </a:pPr>
            <a:r>
              <a:rPr lang="es-ES" sz="2400" dirty="0" smtClean="0">
                <a:latin typeface="Arial" pitchFamily="34" charset="0"/>
                <a:cs typeface="Arial" pitchFamily="34" charset="0"/>
              </a:rPr>
              <a:t>públicos</a:t>
            </a:r>
            <a:r>
              <a:rPr lang="es-ES" sz="2400" dirty="0">
                <a:latin typeface="Arial" pitchFamily="34" charset="0"/>
                <a:cs typeface="Arial" pitchFamily="34" charset="0"/>
              </a:rPr>
              <a:t>. </a:t>
            </a:r>
            <a:endParaRPr lang="es-MX" sz="2400" dirty="0">
              <a:latin typeface="Arial" pitchFamily="34" charset="0"/>
              <a:cs typeface="Arial" pitchFamily="34" charset="0"/>
            </a:endParaRPr>
          </a:p>
        </p:txBody>
      </p:sp>
      <p:pic>
        <p:nvPicPr>
          <p:cNvPr id="7170" name="Picture 2" descr="C:\Users\Juventud\Desktop\FOTOS INFORME  MARZO 2014\TALLER PROYECTO DE VIDA\CAM0007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5976" y="1124744"/>
            <a:ext cx="4427984"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Juventud\Desktop\FOTOS INFORME  MARZO 2014\TALLER PROYECTO DE VIDA\CAM000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124744"/>
            <a:ext cx="3803915" cy="324036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12 Rectángulo"/>
          <p:cNvSpPr/>
          <p:nvPr/>
        </p:nvSpPr>
        <p:spPr>
          <a:xfrm>
            <a:off x="2267744" y="332656"/>
            <a:ext cx="4605748" cy="707886"/>
          </a:xfrm>
          <a:prstGeom prst="rect">
            <a:avLst/>
          </a:prstGeom>
        </p:spPr>
        <p:txBody>
          <a:bodyPr wrap="none">
            <a:spAutoFit/>
          </a:bodyPr>
          <a:lstStyle/>
          <a:p>
            <a:r>
              <a:rPr lang="es-ES" sz="4000" dirty="0" smtClean="0">
                <a:latin typeface="Arial" pitchFamily="34" charset="0"/>
                <a:cs typeface="Arial" pitchFamily="34" charset="0"/>
              </a:rPr>
              <a:t>Desarrollo Humano</a:t>
            </a:r>
            <a:endParaRPr lang="es-ES_tradnl" sz="4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2" name="1 Marcador de contenido"/>
          <p:cNvSpPr>
            <a:spLocks noGrp="1"/>
          </p:cNvSpPr>
          <p:nvPr>
            <p:ph idx="1"/>
          </p:nvPr>
        </p:nvSpPr>
        <p:spPr>
          <a:xfrm>
            <a:off x="395536" y="4437112"/>
            <a:ext cx="8229600" cy="1440160"/>
          </a:xfrm>
        </p:spPr>
        <p:txBody>
          <a:bodyPr>
            <a:normAutofit/>
          </a:bodyPr>
          <a:lstStyle/>
          <a:p>
            <a:pPr marL="0" indent="0" algn="just">
              <a:buNone/>
            </a:pPr>
            <a:r>
              <a:rPr lang="es-MX" sz="2400" dirty="0" smtClean="0">
                <a:latin typeface="Arial" pitchFamily="34" charset="0"/>
                <a:cs typeface="Arial" pitchFamily="34" charset="0"/>
              </a:rPr>
              <a:t>Participación de la Batucada del Instituto de la Juventud Juarense en el desfile de primavera el día 21 de Marzo de 2014, del municipio de Cd Benito Juárez N.L.</a:t>
            </a:r>
            <a:endParaRPr lang="es-MX" sz="2400" dirty="0">
              <a:latin typeface="Arial" pitchFamily="34" charset="0"/>
              <a:cs typeface="Arial" pitchFamily="34" charset="0"/>
            </a:endParaRPr>
          </a:p>
        </p:txBody>
      </p:sp>
      <p:pic>
        <p:nvPicPr>
          <p:cNvPr id="3074" name="Picture 2" descr="C:\Users\Juventud\Documents\CAM028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980728"/>
            <a:ext cx="2670138"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Juventud\Documents\CAM028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980728"/>
            <a:ext cx="2825458"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Juventud\Documents\CAM0285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9832" y="1026114"/>
            <a:ext cx="2902935" cy="283493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4" name="13 Marcador de contenido"/>
          <p:cNvSpPr>
            <a:spLocks noGrp="1"/>
          </p:cNvSpPr>
          <p:nvPr>
            <p:ph idx="1"/>
          </p:nvPr>
        </p:nvSpPr>
        <p:spPr>
          <a:xfrm>
            <a:off x="395536" y="4581128"/>
            <a:ext cx="8229600" cy="1357611"/>
          </a:xfrm>
        </p:spPr>
        <p:txBody>
          <a:bodyPr>
            <a:normAutofit/>
          </a:bodyPr>
          <a:lstStyle/>
          <a:p>
            <a:pPr algn="just">
              <a:buNone/>
            </a:pPr>
            <a:r>
              <a:rPr lang="es-ES" sz="2400" dirty="0" smtClean="0">
                <a:latin typeface="Arial" pitchFamily="34" charset="0"/>
                <a:cs typeface="Arial" pitchFamily="34" charset="0"/>
              </a:rPr>
              <a:t>El día 23 de marzo se llevo a cabo el evento de «Somos</a:t>
            </a:r>
          </a:p>
          <a:p>
            <a:pPr algn="just">
              <a:buNone/>
            </a:pPr>
            <a:r>
              <a:rPr lang="es-ES" sz="2400" dirty="0" smtClean="0">
                <a:latin typeface="Arial" pitchFamily="34" charset="0"/>
                <a:cs typeface="Arial" pitchFamily="34" charset="0"/>
              </a:rPr>
              <a:t>Hip-hop» en el Recreativo Magdalena en donde el Instituto</a:t>
            </a:r>
          </a:p>
          <a:p>
            <a:pPr algn="just">
              <a:buNone/>
            </a:pPr>
            <a:r>
              <a:rPr lang="es-ES" sz="2400" dirty="0" smtClean="0">
                <a:latin typeface="Arial" pitchFamily="34" charset="0"/>
                <a:cs typeface="Arial" pitchFamily="34" charset="0"/>
              </a:rPr>
              <a:t>de la Juventud participo</a:t>
            </a:r>
          </a:p>
        </p:txBody>
      </p:sp>
      <p:pic>
        <p:nvPicPr>
          <p:cNvPr id="8194" name="Picture 2" descr="C:\Users\Juventud\Desktop\FOTOS INFORME  MARZO 2014\SOMOS HIP HOP\CAM0016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340768"/>
            <a:ext cx="4176464" cy="2859781"/>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Juventud\Desktop\FOTOS INFORME  MARZO 2014\SOMOS HIP HOP\CAM001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1340769"/>
            <a:ext cx="4104456" cy="288032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12 Rectángulo"/>
          <p:cNvSpPr/>
          <p:nvPr/>
        </p:nvSpPr>
        <p:spPr>
          <a:xfrm>
            <a:off x="2339752" y="404664"/>
            <a:ext cx="3816424" cy="646331"/>
          </a:xfrm>
          <a:prstGeom prst="rect">
            <a:avLst/>
          </a:prstGeom>
        </p:spPr>
        <p:txBody>
          <a:bodyPr wrap="square">
            <a:spAutoFit/>
          </a:bodyPr>
          <a:lstStyle/>
          <a:p>
            <a:pPr>
              <a:buNone/>
            </a:pPr>
            <a:r>
              <a:rPr lang="es-ES" sz="3600" dirty="0" smtClean="0">
                <a:latin typeface="Arial" pitchFamily="34" charset="0"/>
                <a:cs typeface="Arial" pitchFamily="34" charset="0"/>
              </a:rPr>
              <a:t>Somos Hip-Hop</a:t>
            </a:r>
            <a:endParaRPr lang="es-ES_tradnl" sz="3600" dirty="0"/>
          </a:p>
        </p:txBody>
      </p:sp>
    </p:spTree>
    <p:extLst>
      <p:ext uri="{BB962C8B-B14F-4D97-AF65-F5344CB8AC3E}">
        <p14:creationId xmlns:p14="http://schemas.microsoft.com/office/powerpoint/2010/main" xmlns="" val="3369799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67544" y="4797152"/>
            <a:ext cx="8229600" cy="1761059"/>
          </a:xfrm>
        </p:spPr>
        <p:txBody>
          <a:bodyPr>
            <a:normAutofit/>
          </a:bodyPr>
          <a:lstStyle/>
          <a:p>
            <a:pPr algn="just">
              <a:buNone/>
            </a:pPr>
            <a:r>
              <a:rPr lang="es-MX" sz="2400" dirty="0" smtClean="0">
                <a:latin typeface="Arial" pitchFamily="34" charset="0"/>
                <a:cs typeface="Arial" pitchFamily="34" charset="0"/>
              </a:rPr>
              <a:t>C</a:t>
            </a:r>
            <a:r>
              <a:rPr lang="es-MX" sz="2400" dirty="0" smtClean="0">
                <a:latin typeface="Arial" pitchFamily="34" charset="0"/>
                <a:cs typeface="Arial" pitchFamily="34" charset="0"/>
              </a:rPr>
              <a:t>lases </a:t>
            </a:r>
            <a:r>
              <a:rPr lang="es-MX" sz="2400" dirty="0" smtClean="0">
                <a:latin typeface="Arial" pitchFamily="34" charset="0"/>
                <a:cs typeface="Arial" pitchFamily="34" charset="0"/>
              </a:rPr>
              <a:t>de Parkour los </a:t>
            </a:r>
            <a:r>
              <a:rPr lang="es-MX" sz="2400" dirty="0" smtClean="0">
                <a:latin typeface="Arial" pitchFamily="34" charset="0"/>
                <a:cs typeface="Arial" pitchFamily="34" charset="0"/>
              </a:rPr>
              <a:t>lunes, miércoles </a:t>
            </a:r>
            <a:r>
              <a:rPr lang="es-MX" sz="2400" dirty="0" smtClean="0">
                <a:latin typeface="Arial" pitchFamily="34" charset="0"/>
                <a:cs typeface="Arial" pitchFamily="34" charset="0"/>
              </a:rPr>
              <a:t>y viernes de 2pm a 4pm </a:t>
            </a:r>
            <a:r>
              <a:rPr lang="es-MX" sz="2400" dirty="0">
                <a:latin typeface="Arial" pitchFamily="34" charset="0"/>
                <a:cs typeface="Arial" pitchFamily="34" charset="0"/>
              </a:rPr>
              <a:t>en la </a:t>
            </a:r>
            <a:r>
              <a:rPr lang="es-MX" sz="2400" dirty="0" smtClean="0">
                <a:latin typeface="Arial" pitchFamily="34" charset="0"/>
                <a:cs typeface="Arial" pitchFamily="34" charset="0"/>
              </a:rPr>
              <a:t>Unidad Deportiva</a:t>
            </a:r>
            <a:r>
              <a:rPr lang="es-MX" sz="2400" dirty="0" smtClean="0">
                <a:latin typeface="Arial" pitchFamily="34" charset="0"/>
                <a:cs typeface="Arial" pitchFamily="34" charset="0"/>
              </a:rPr>
              <a:t>.</a:t>
            </a:r>
            <a:endParaRPr lang="es-MX" sz="2400" dirty="0">
              <a:latin typeface="Arial" pitchFamily="34" charset="0"/>
              <a:cs typeface="Arial" pitchFamily="34" charset="0"/>
            </a:endParaRPr>
          </a:p>
          <a:p>
            <a:pPr>
              <a:buNone/>
            </a:pPr>
            <a:endParaRPr lang="es-MX" sz="2400" dirty="0">
              <a:latin typeface="Arial" pitchFamily="34" charset="0"/>
              <a:cs typeface="Arial" pitchFamily="34" charset="0"/>
            </a:endParaRPr>
          </a:p>
        </p:txBody>
      </p:sp>
      <p:sp>
        <p:nvSpPr>
          <p:cNvPr id="4098" name="AutoShape 2"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4100" name="AutoShape 4"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4102" name="AutoShape 6"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pic>
        <p:nvPicPr>
          <p:cNvPr id="9218" name="Picture 2" descr="C:\Users\Juventud\Desktop\FOTOS INFORME  MARZO 2014\PARKOUR\CAM001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340768"/>
            <a:ext cx="4004515" cy="2972619"/>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Users\Juventud\Desktop\FOTOS INFORME  MARZO 2014\PARKOUR\IMG-20140324-WA0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1340768"/>
            <a:ext cx="3888432" cy="295232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16 Rectángulo"/>
          <p:cNvSpPr/>
          <p:nvPr/>
        </p:nvSpPr>
        <p:spPr>
          <a:xfrm>
            <a:off x="2339752" y="260648"/>
            <a:ext cx="4548040" cy="707886"/>
          </a:xfrm>
          <a:prstGeom prst="rect">
            <a:avLst/>
          </a:prstGeom>
        </p:spPr>
        <p:txBody>
          <a:bodyPr wrap="none">
            <a:spAutoFit/>
          </a:bodyPr>
          <a:lstStyle/>
          <a:p>
            <a:r>
              <a:rPr lang="es-MX" sz="4000" dirty="0" smtClean="0">
                <a:latin typeface="Arial" pitchFamily="34" charset="0"/>
                <a:cs typeface="Arial" pitchFamily="34" charset="0"/>
              </a:rPr>
              <a:t>C</a:t>
            </a:r>
            <a:r>
              <a:rPr lang="es-MX" sz="4000" dirty="0" smtClean="0">
                <a:latin typeface="Arial" pitchFamily="34" charset="0"/>
                <a:cs typeface="Arial" pitchFamily="34" charset="0"/>
              </a:rPr>
              <a:t>lases </a:t>
            </a:r>
            <a:r>
              <a:rPr lang="es-MX" sz="4000" dirty="0" smtClean="0">
                <a:latin typeface="Arial" pitchFamily="34" charset="0"/>
                <a:cs typeface="Arial" pitchFamily="34" charset="0"/>
              </a:rPr>
              <a:t>de </a:t>
            </a:r>
            <a:r>
              <a:rPr lang="es-MX" sz="4000" dirty="0" err="1" smtClean="0">
                <a:latin typeface="Arial" pitchFamily="34" charset="0"/>
                <a:cs typeface="Arial" pitchFamily="34" charset="0"/>
              </a:rPr>
              <a:t>Parkour</a:t>
            </a:r>
            <a:r>
              <a:rPr lang="es-MX" sz="4000" dirty="0" smtClean="0">
                <a:latin typeface="Arial" pitchFamily="34" charset="0"/>
                <a:cs typeface="Arial" pitchFamily="34" charset="0"/>
              </a:rPr>
              <a:t> </a:t>
            </a:r>
            <a:endParaRPr lang="es-ES_tradnl" sz="4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57200" y="4869160"/>
            <a:ext cx="8229600" cy="1257003"/>
          </a:xfrm>
        </p:spPr>
        <p:txBody>
          <a:bodyPr>
            <a:normAutofit/>
          </a:bodyPr>
          <a:lstStyle/>
          <a:p>
            <a:pPr marL="0" indent="0" algn="just">
              <a:buNone/>
            </a:pPr>
            <a:r>
              <a:rPr lang="es-MX" sz="2400" dirty="0" smtClean="0">
                <a:latin typeface="Arial" pitchFamily="34" charset="0"/>
                <a:cs typeface="Arial" pitchFamily="34" charset="0"/>
              </a:rPr>
              <a:t>C</a:t>
            </a:r>
            <a:r>
              <a:rPr lang="es-MX" sz="2400" dirty="0" smtClean="0">
                <a:latin typeface="Arial" pitchFamily="34" charset="0"/>
                <a:cs typeface="Arial" pitchFamily="34" charset="0"/>
              </a:rPr>
              <a:t>lases </a:t>
            </a:r>
            <a:r>
              <a:rPr lang="es-MX" sz="2400" dirty="0" smtClean="0">
                <a:latin typeface="Arial" pitchFamily="34" charset="0"/>
                <a:cs typeface="Arial" pitchFamily="34" charset="0"/>
              </a:rPr>
              <a:t>de Skate Boarding, jueves y viernes de 4pm a 6pm en la Unidad Deportiva.</a:t>
            </a:r>
          </a:p>
        </p:txBody>
      </p:sp>
      <p:pic>
        <p:nvPicPr>
          <p:cNvPr id="3074" name="Picture 2" descr="C:\Users\Juventud\Desktop\FOTOS INFORME  MARZO 2014\Skate\GAB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556792"/>
            <a:ext cx="3816424"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Juventud\Desktop\FOTOS INFORME  MARZO 2014\Skate\DIBA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920" y="1556792"/>
            <a:ext cx="4587999" cy="266429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1547664" y="260648"/>
            <a:ext cx="6115777" cy="707886"/>
          </a:xfrm>
          <a:prstGeom prst="rect">
            <a:avLst/>
          </a:prstGeom>
        </p:spPr>
        <p:txBody>
          <a:bodyPr wrap="none">
            <a:spAutoFit/>
          </a:bodyPr>
          <a:lstStyle/>
          <a:p>
            <a:r>
              <a:rPr lang="es-MX" sz="4000" dirty="0" smtClean="0">
                <a:latin typeface="Arial" pitchFamily="34" charset="0"/>
                <a:cs typeface="Arial" pitchFamily="34" charset="0"/>
              </a:rPr>
              <a:t>Clases </a:t>
            </a:r>
            <a:r>
              <a:rPr lang="es-MX" sz="4000" dirty="0" smtClean="0">
                <a:latin typeface="Arial" pitchFamily="34" charset="0"/>
                <a:cs typeface="Arial" pitchFamily="34" charset="0"/>
              </a:rPr>
              <a:t>de </a:t>
            </a:r>
            <a:r>
              <a:rPr lang="es-MX" sz="4000" dirty="0" err="1" smtClean="0">
                <a:latin typeface="Arial" pitchFamily="34" charset="0"/>
                <a:cs typeface="Arial" pitchFamily="34" charset="0"/>
              </a:rPr>
              <a:t>Skate</a:t>
            </a:r>
            <a:r>
              <a:rPr lang="es-MX" sz="4000" dirty="0" smtClean="0">
                <a:latin typeface="Arial" pitchFamily="34" charset="0"/>
                <a:cs typeface="Arial" pitchFamily="34" charset="0"/>
              </a:rPr>
              <a:t> </a:t>
            </a:r>
            <a:r>
              <a:rPr lang="es-MX" sz="4000" dirty="0" err="1" smtClean="0">
                <a:latin typeface="Arial" pitchFamily="34" charset="0"/>
                <a:cs typeface="Arial" pitchFamily="34" charset="0"/>
              </a:rPr>
              <a:t>Boarding</a:t>
            </a:r>
            <a:endParaRPr lang="es-ES_tradnl" sz="4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323528" y="4941168"/>
            <a:ext cx="8229600" cy="892696"/>
          </a:xfrm>
        </p:spPr>
        <p:txBody>
          <a:bodyPr>
            <a:normAutofit/>
          </a:bodyPr>
          <a:lstStyle/>
          <a:p>
            <a:pPr algn="just">
              <a:buNone/>
            </a:pPr>
            <a:r>
              <a:rPr lang="es-MX" sz="2400" dirty="0" smtClean="0">
                <a:latin typeface="Arial" pitchFamily="34" charset="0"/>
                <a:cs typeface="Arial" pitchFamily="34" charset="0"/>
              </a:rPr>
              <a:t>    C</a:t>
            </a:r>
            <a:r>
              <a:rPr lang="es-MX" sz="2400" dirty="0" smtClean="0">
                <a:latin typeface="Arial" pitchFamily="34" charset="0"/>
                <a:cs typeface="Arial" pitchFamily="34" charset="0"/>
              </a:rPr>
              <a:t>lases </a:t>
            </a:r>
            <a:r>
              <a:rPr lang="es-MX" sz="2400" dirty="0" smtClean="0">
                <a:latin typeface="Arial" pitchFamily="34" charset="0"/>
                <a:cs typeface="Arial" pitchFamily="34" charset="0"/>
              </a:rPr>
              <a:t>de Grafiti, sábados </a:t>
            </a:r>
            <a:r>
              <a:rPr lang="es-MX" sz="2400" dirty="0" smtClean="0">
                <a:latin typeface="Arial" pitchFamily="34" charset="0"/>
                <a:cs typeface="Arial" pitchFamily="34" charset="0"/>
              </a:rPr>
              <a:t>y domingos </a:t>
            </a:r>
            <a:r>
              <a:rPr lang="es-MX" sz="2400" dirty="0" smtClean="0">
                <a:latin typeface="Arial" pitchFamily="34" charset="0"/>
                <a:cs typeface="Arial" pitchFamily="34" charset="0"/>
              </a:rPr>
              <a:t>de 2 pm a 4 pm </a:t>
            </a:r>
            <a:r>
              <a:rPr lang="es-MX" sz="2400" dirty="0" smtClean="0">
                <a:latin typeface="Arial" pitchFamily="34" charset="0"/>
                <a:cs typeface="Arial" pitchFamily="34" charset="0"/>
              </a:rPr>
              <a:t>en el </a:t>
            </a:r>
            <a:r>
              <a:rPr lang="es-MX" sz="2400" dirty="0">
                <a:latin typeface="Arial" pitchFamily="34" charset="0"/>
                <a:cs typeface="Arial" pitchFamily="34" charset="0"/>
              </a:rPr>
              <a:t>R</a:t>
            </a:r>
            <a:r>
              <a:rPr lang="es-MX" sz="2400" dirty="0" smtClean="0">
                <a:latin typeface="Arial" pitchFamily="34" charset="0"/>
                <a:cs typeface="Arial" pitchFamily="34" charset="0"/>
              </a:rPr>
              <a:t>ecreativo Magdalena.</a:t>
            </a:r>
          </a:p>
          <a:p>
            <a:pPr>
              <a:buNone/>
            </a:pPr>
            <a:endParaRPr lang="es-MX" sz="2400" dirty="0" smtClean="0">
              <a:latin typeface="Arial" pitchFamily="34" charset="0"/>
              <a:cs typeface="Arial" pitchFamily="34" charset="0"/>
            </a:endParaRPr>
          </a:p>
        </p:txBody>
      </p:sp>
      <p:pic>
        <p:nvPicPr>
          <p:cNvPr id="3" name="Picture 2" descr="C:\Users\Juventud\Documents\IMG002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1268760"/>
            <a:ext cx="3083835" cy="345638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Juventud\Documents\IMG002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5856" y="1268760"/>
            <a:ext cx="2496855" cy="3474415"/>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Juventud\Documents\IMG0026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1268760"/>
            <a:ext cx="3096344" cy="345638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2915816" y="332656"/>
            <a:ext cx="3595856" cy="646331"/>
          </a:xfrm>
          <a:prstGeom prst="rect">
            <a:avLst/>
          </a:prstGeom>
        </p:spPr>
        <p:txBody>
          <a:bodyPr wrap="none">
            <a:spAutoFit/>
          </a:bodyPr>
          <a:lstStyle/>
          <a:p>
            <a:r>
              <a:rPr lang="es-MX" sz="3600" dirty="0" smtClean="0">
                <a:latin typeface="Arial" pitchFamily="34" charset="0"/>
                <a:cs typeface="Arial" pitchFamily="34" charset="0"/>
              </a:rPr>
              <a:t>Clases de Grafiti</a:t>
            </a:r>
            <a:endParaRPr lang="es-ES_tradnl"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8640"/>
            <a:ext cx="8229600" cy="5937523"/>
          </a:xfrm>
        </p:spPr>
        <p:txBody>
          <a:bodyPr/>
          <a:lstStyle/>
          <a:p>
            <a:pPr algn="ctr">
              <a:buNone/>
            </a:pPr>
            <a:endParaRPr lang="es-ES" sz="2400" b="1" u="sng" dirty="0" smtClean="0">
              <a:latin typeface="Arial" pitchFamily="34" charset="0"/>
              <a:cs typeface="Arial" pitchFamily="34" charset="0"/>
            </a:endParaRPr>
          </a:p>
          <a:p>
            <a:pPr algn="ctr"/>
            <a:r>
              <a:rPr lang="es-ES" sz="2400" b="1" dirty="0" smtClean="0">
                <a:latin typeface="Arial" pitchFamily="34" charset="0"/>
                <a:cs typeface="Arial" pitchFamily="34" charset="0"/>
              </a:rPr>
              <a:t>2.- EXPO MUJER</a:t>
            </a:r>
          </a:p>
          <a:p>
            <a:endParaRPr lang="es-MX" dirty="0"/>
          </a:p>
        </p:txBody>
      </p:sp>
      <p:sp>
        <p:nvSpPr>
          <p:cNvPr id="4" name="3 Rectángulo"/>
          <p:cNvSpPr/>
          <p:nvPr/>
        </p:nvSpPr>
        <p:spPr>
          <a:xfrm>
            <a:off x="539552" y="4725144"/>
            <a:ext cx="8136904" cy="1477328"/>
          </a:xfrm>
          <a:prstGeom prst="rect">
            <a:avLst/>
          </a:prstGeom>
        </p:spPr>
        <p:txBody>
          <a:bodyPr wrap="square">
            <a:spAutoFit/>
          </a:bodyPr>
          <a:lstStyle/>
          <a:p>
            <a:pPr algn="just">
              <a:spcBef>
                <a:spcPct val="50000"/>
              </a:spcBef>
            </a:pPr>
            <a:r>
              <a:rPr lang="es-ES" b="1" dirty="0" smtClean="0">
                <a:latin typeface="Arial" pitchFamily="34" charset="0"/>
                <a:cs typeface="Arial" pitchFamily="34" charset="0"/>
              </a:rPr>
              <a:t>Este evento se realizo el 11 de Marzo en el área verde de la Col. Villas de San José, en donde varias empresas ofrecieron empleo a Mujeres de nuestro Municipio y además Mujeres emprendedoras expusieron los productos que ellas elaboran y venden para mejorar su economía familiar, obtuvimos una asistencia de aprox. 500 personas.</a:t>
            </a:r>
            <a:endParaRPr lang="es-ES" dirty="0">
              <a:latin typeface="Arial" pitchFamily="34" charset="0"/>
              <a:cs typeface="Arial" pitchFamily="34" charset="0"/>
            </a:endParaRPr>
          </a:p>
        </p:txBody>
      </p:sp>
      <p:pic>
        <p:nvPicPr>
          <p:cNvPr id="5" name="4 Imagen" descr="C:\Users\patrimonio1\Documents\FOTOS GENERAL\2014\DSCF2201.JPG"/>
          <p:cNvPicPr/>
          <p:nvPr/>
        </p:nvPicPr>
        <p:blipFill>
          <a:blip r:embed="rId2" cstate="print"/>
          <a:srcRect/>
          <a:stretch>
            <a:fillRect/>
          </a:stretch>
        </p:blipFill>
        <p:spPr bwMode="auto">
          <a:xfrm>
            <a:off x="323528" y="1340768"/>
            <a:ext cx="3960440" cy="2808312"/>
          </a:xfrm>
          <a:prstGeom prst="rect">
            <a:avLst/>
          </a:prstGeom>
          <a:noFill/>
          <a:ln w="9525">
            <a:noFill/>
            <a:miter lim="800000"/>
            <a:headEnd/>
            <a:tailEnd/>
          </a:ln>
        </p:spPr>
      </p:pic>
      <p:pic>
        <p:nvPicPr>
          <p:cNvPr id="6" name="5 Imagen" descr="C:\Users\patrimonio1\Documents\FOTOS GENERAL\2014\DSCF2202.JPG"/>
          <p:cNvPicPr/>
          <p:nvPr/>
        </p:nvPicPr>
        <p:blipFill>
          <a:blip r:embed="rId3" cstate="print"/>
          <a:srcRect/>
          <a:stretch>
            <a:fillRect/>
          </a:stretch>
        </p:blipFill>
        <p:spPr bwMode="auto">
          <a:xfrm>
            <a:off x="4499992" y="1340768"/>
            <a:ext cx="4248472" cy="288032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57200" y="4293096"/>
            <a:ext cx="8229600" cy="1833067"/>
          </a:xfrm>
        </p:spPr>
        <p:txBody>
          <a:bodyPr>
            <a:normAutofit/>
          </a:bodyPr>
          <a:lstStyle/>
          <a:p>
            <a:pPr marL="0" indent="0" algn="just">
              <a:buNone/>
            </a:pPr>
            <a:r>
              <a:rPr lang="es-MX" sz="2400" dirty="0" smtClean="0">
                <a:latin typeface="Arial" pitchFamily="34" charset="0"/>
                <a:cs typeface="Arial" pitchFamily="34" charset="0"/>
              </a:rPr>
              <a:t>C</a:t>
            </a:r>
            <a:r>
              <a:rPr lang="es-MX" sz="2400" dirty="0" smtClean="0">
                <a:latin typeface="Arial" pitchFamily="34" charset="0"/>
                <a:cs typeface="Arial" pitchFamily="34" charset="0"/>
              </a:rPr>
              <a:t>lases </a:t>
            </a:r>
            <a:r>
              <a:rPr lang="es-MX" sz="2400" dirty="0" smtClean="0">
                <a:latin typeface="Arial" pitchFamily="34" charset="0"/>
                <a:cs typeface="Arial" pitchFamily="34" charset="0"/>
              </a:rPr>
              <a:t>de batucada, miércoles y viernes de </a:t>
            </a:r>
            <a:r>
              <a:rPr lang="es-MX" sz="2400" dirty="0">
                <a:latin typeface="Arial" pitchFamily="34" charset="0"/>
                <a:cs typeface="Arial" pitchFamily="34" charset="0"/>
              </a:rPr>
              <a:t>3:00 pm a 5:00 pm en las instalaciones de la </a:t>
            </a:r>
            <a:r>
              <a:rPr lang="es-MX" sz="2400" dirty="0" smtClean="0">
                <a:latin typeface="Arial" pitchFamily="34" charset="0"/>
                <a:cs typeface="Arial" pitchFamily="34" charset="0"/>
              </a:rPr>
              <a:t>Unidad </a:t>
            </a:r>
            <a:r>
              <a:rPr lang="es-MX" sz="2400" dirty="0">
                <a:latin typeface="Arial" pitchFamily="34" charset="0"/>
                <a:cs typeface="Arial" pitchFamily="34" charset="0"/>
              </a:rPr>
              <a:t>D</a:t>
            </a:r>
            <a:r>
              <a:rPr lang="es-MX" sz="2400" dirty="0" smtClean="0">
                <a:latin typeface="Arial" pitchFamily="34" charset="0"/>
                <a:cs typeface="Arial" pitchFamily="34" charset="0"/>
              </a:rPr>
              <a:t>eportiva</a:t>
            </a:r>
            <a:r>
              <a:rPr lang="es-MX" sz="2400" dirty="0">
                <a:latin typeface="Arial" pitchFamily="34" charset="0"/>
                <a:cs typeface="Arial" pitchFamily="34" charset="0"/>
              </a:rPr>
              <a:t>.</a:t>
            </a:r>
          </a:p>
          <a:p>
            <a:pPr marL="0" indent="0" algn="just">
              <a:buNone/>
            </a:pPr>
            <a:endParaRPr lang="es-MX" sz="2400" dirty="0" smtClean="0">
              <a:latin typeface="Arial" pitchFamily="34" charset="0"/>
              <a:cs typeface="Arial" pitchFamily="34" charset="0"/>
            </a:endParaRPr>
          </a:p>
        </p:txBody>
      </p:sp>
      <p:pic>
        <p:nvPicPr>
          <p:cNvPr id="3" name="Picture 2" descr="C:\Users\Juventud\Desktop\Screenshot_2014-02-28-17-33-26-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908720"/>
            <a:ext cx="3600400" cy="28372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Juventud\Desktop\FOTOS INFORME  MARZO 2014\BATUCADA\CAM001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908720"/>
            <a:ext cx="4644008" cy="281477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2156694" y="200834"/>
            <a:ext cx="4719562" cy="707886"/>
          </a:xfrm>
          <a:prstGeom prst="rect">
            <a:avLst/>
          </a:prstGeom>
        </p:spPr>
        <p:txBody>
          <a:bodyPr wrap="none">
            <a:spAutoFit/>
          </a:bodyPr>
          <a:lstStyle/>
          <a:p>
            <a:r>
              <a:rPr lang="es-MX" sz="4000" dirty="0" smtClean="0">
                <a:latin typeface="Arial" pitchFamily="34" charset="0"/>
                <a:cs typeface="Arial" pitchFamily="34" charset="0"/>
              </a:rPr>
              <a:t>Clases de batucada</a:t>
            </a:r>
            <a:endParaRPr lang="es-ES_tradnl" sz="4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buNone/>
            </a:pPr>
            <a:endParaRPr lang="es-ES" sz="1800" dirty="0" smtClean="0">
              <a:latin typeface="Times New Roman" pitchFamily="18" charset="0"/>
              <a:cs typeface="Times New Roman" pitchFamily="18" charset="0"/>
            </a:endParaRPr>
          </a:p>
          <a:p>
            <a:pPr>
              <a:buAutoNum type="arabicPeriod"/>
            </a:pPr>
            <a:endParaRPr lang="es-ES" sz="1800" dirty="0" smtClean="0">
              <a:latin typeface="Times New Roman" pitchFamily="18" charset="0"/>
              <a:cs typeface="Times New Roman" pitchFamily="18" charset="0"/>
            </a:endParaRPr>
          </a:p>
          <a:p>
            <a:pPr>
              <a:buAutoNum type="arabicPeriod"/>
            </a:pPr>
            <a:endParaRPr lang="es-ES" sz="1800" dirty="0" smtClean="0">
              <a:latin typeface="Times New Roman" pitchFamily="18" charset="0"/>
              <a:cs typeface="Times New Roman" pitchFamily="18" charset="0"/>
            </a:endParaRPr>
          </a:p>
        </p:txBody>
      </p:sp>
      <p:sp>
        <p:nvSpPr>
          <p:cNvPr id="14" name="13 Rectángulo"/>
          <p:cNvSpPr/>
          <p:nvPr/>
        </p:nvSpPr>
        <p:spPr>
          <a:xfrm>
            <a:off x="1619672" y="476672"/>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t>
            </a:r>
            <a:r>
              <a:rPr lang="es-ES_tradnl" sz="6000" dirty="0" smtClean="0">
                <a:latin typeface="Andalus" pitchFamily="18" charset="-78"/>
                <a:cs typeface="Andalus" pitchFamily="18" charset="-78"/>
              </a:rPr>
              <a:t>Abril</a:t>
            </a:r>
            <a:endParaRPr lang="es-ES_tradnl" sz="6000" dirty="0" smtClean="0">
              <a:latin typeface="Andalus" pitchFamily="18" charset="-78"/>
              <a:cs typeface="Andalus" pitchFamily="18" charset="-78"/>
            </a:endParaRPr>
          </a:p>
        </p:txBody>
      </p:sp>
      <p:sp>
        <p:nvSpPr>
          <p:cNvPr id="5"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51</a:t>
            </a:fld>
            <a:endParaRPr lang="es-ES" dirty="0">
              <a:solidFill>
                <a:prstClr val="black">
                  <a:tint val="75000"/>
                </a:prstClr>
              </a:solidFill>
            </a:endParaRPr>
          </a:p>
        </p:txBody>
      </p:sp>
      <p:sp>
        <p:nvSpPr>
          <p:cNvPr id="6" name="2 Marcador de contenido"/>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 Clases de Grafiti</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Clases de Batucada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3.- Clases </a:t>
            </a:r>
            <a:r>
              <a:rPr kumimoji="0" lang="es-ES"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Parkour</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4.- Clases de </a:t>
            </a:r>
            <a:r>
              <a:rPr kumimoji="0" lang="es-ES"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Skate</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5.- </a:t>
            </a:r>
            <a:r>
              <a:rPr lang="es-ES" sz="2400" dirty="0" smtClean="0">
                <a:latin typeface="Arial" pitchFamily="34" charset="0"/>
                <a:cs typeface="Arial" pitchFamily="34" charset="0"/>
              </a:rPr>
              <a:t>Visita al Colegio San Patricio el 30 de Abril</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checke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226576"/>
            <a:ext cx="6840760" cy="1246495"/>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DEPORTES</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19675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IGNACIO ESQUIVEL AREVALO </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52</a:t>
            </a:fld>
            <a:endParaRPr lang="es-ES" dirty="0">
              <a:solidFill>
                <a:prstClr val="black">
                  <a:tint val="75000"/>
                </a:prstClr>
              </a:solidFill>
            </a:endParaRPr>
          </a:p>
        </p:txBody>
      </p:sp>
      <p:sp>
        <p:nvSpPr>
          <p:cNvPr id="21" name="20 CuadroTexto"/>
          <p:cNvSpPr txBox="1"/>
          <p:nvPr/>
        </p:nvSpPr>
        <p:spPr>
          <a:xfrm>
            <a:off x="611560" y="2132856"/>
            <a:ext cx="8064896" cy="3785652"/>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Entrega de Reconocimientos a los Medallistas.</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 Torneo de Ajedrez.</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Torneo de Softbol inter-municipal.</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Premiación de Torneo de Softbol Varonil </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Brigadas Deportivas.</a:t>
            </a:r>
          </a:p>
          <a:p>
            <a:pPr marL="342900" indent="-342900"/>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Marcador de contenido"/>
          <p:cNvSpPr>
            <a:spLocks noGrp="1"/>
          </p:cNvSpPr>
          <p:nvPr>
            <p:ph idx="1"/>
          </p:nvPr>
        </p:nvSpPr>
        <p:spPr>
          <a:xfrm>
            <a:off x="457200" y="404664"/>
            <a:ext cx="8229600" cy="5953274"/>
          </a:xfrm>
        </p:spPr>
        <p:txBody>
          <a:bodyPr/>
          <a:lstStyle/>
          <a:p>
            <a:pPr algn="ctr" eaLnBrk="1" hangingPunct="1">
              <a:buFont typeface="Arial" charset="0"/>
              <a:buNone/>
            </a:pPr>
            <a:r>
              <a:rPr lang="es-MX" sz="2400" b="1" u="sng" dirty="0" smtClean="0"/>
              <a:t>ACCION # 1</a:t>
            </a:r>
          </a:p>
          <a:p>
            <a:pPr algn="ctr">
              <a:lnSpc>
                <a:spcPct val="90000"/>
              </a:lnSpc>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eaLnBrk="1" hangingPunct="1">
              <a:buFont typeface="Wingdings" pitchFamily="2" charset="2"/>
              <a:buChar char="ü"/>
            </a:pPr>
            <a:r>
              <a:rPr lang="es-MX" sz="2400" dirty="0" smtClean="0">
                <a:latin typeface="Arial" pitchFamily="34" charset="0"/>
                <a:cs typeface="Arial" pitchFamily="34" charset="0"/>
              </a:rPr>
              <a:t>25 DE MARZO TORNEO RELAMPAGO DE FUTBOL DE DEPORTE ADAPTADO, SE LLEVARA ACABO EN LA UNIDAD DEPORTIVA “BENITO JUAREZ” </a:t>
            </a:r>
            <a:endParaRPr lang="es-MX" sz="2400" dirty="0" smtClean="0">
              <a:latin typeface="Arial" pitchFamily="34" charset="0"/>
              <a:cs typeface="Arial" pitchFamily="34" charset="0"/>
            </a:endParaRPr>
          </a:p>
          <a:p>
            <a:pPr eaLnBrk="1" hangingPunct="1">
              <a:buFont typeface="Wingdings" pitchFamily="2" charset="2"/>
              <a:buChar char="ü"/>
            </a:pPr>
            <a:endParaRPr lang="es-MX" sz="2400" dirty="0" smtClean="0">
              <a:latin typeface="Arial" pitchFamily="34" charset="0"/>
              <a:cs typeface="Arial" pitchFamily="34" charset="0"/>
            </a:endParaRPr>
          </a:p>
          <a:p>
            <a:pPr eaLnBrk="1" hangingPunct="1">
              <a:buNone/>
            </a:pPr>
            <a:r>
              <a:rPr lang="es-MX" sz="2400" dirty="0" smtClean="0">
                <a:latin typeface="Arial" pitchFamily="34" charset="0"/>
                <a:cs typeface="Arial" pitchFamily="34" charset="0"/>
              </a:rPr>
              <a:t> </a:t>
            </a:r>
            <a:r>
              <a:rPr lang="es-MX" sz="2400" dirty="0" smtClean="0">
                <a:latin typeface="Arial" pitchFamily="34" charset="0"/>
                <a:cs typeface="Arial" pitchFamily="34" charset="0"/>
              </a:rPr>
              <a:t>(Se cambio la fecha </a:t>
            </a:r>
            <a:r>
              <a:rPr lang="es-MX" sz="2400" dirty="0" smtClean="0">
                <a:latin typeface="Arial" pitchFamily="34" charset="0"/>
                <a:cs typeface="Arial" pitchFamily="34" charset="0"/>
              </a:rPr>
              <a:t>por cuestiones climatológicas para </a:t>
            </a:r>
            <a:r>
              <a:rPr lang="es-MX" sz="2400" dirty="0" smtClean="0">
                <a:latin typeface="Arial" pitchFamily="34" charset="0"/>
                <a:cs typeface="Arial" pitchFamily="34" charset="0"/>
              </a:rPr>
              <a:t>el </a:t>
            </a:r>
            <a:r>
              <a:rPr lang="es-MX" sz="2400" dirty="0" smtClean="0">
                <a:latin typeface="Arial" pitchFamily="34" charset="0"/>
                <a:cs typeface="Arial" pitchFamily="34" charset="0"/>
              </a:rPr>
              <a:t>día </a:t>
            </a:r>
            <a:r>
              <a:rPr lang="es-MX" sz="2400" dirty="0" smtClean="0">
                <a:latin typeface="Arial" pitchFamily="34" charset="0"/>
                <a:cs typeface="Arial" pitchFamily="34" charset="0"/>
              </a:rPr>
              <a:t>jueves 25 de marzo del presente año)</a:t>
            </a:r>
          </a:p>
          <a:p>
            <a:pPr>
              <a:lnSpc>
                <a:spcPct val="90000"/>
              </a:lnSpc>
              <a:buFont typeface="Arial" charset="0"/>
              <a:buNone/>
            </a:pPr>
            <a:r>
              <a:rPr lang="es-MX" dirty="0" smtClean="0">
                <a:latin typeface="Arial" pitchFamily="34" charset="0"/>
                <a:cs typeface="Arial" pitchFamily="34" charset="0"/>
              </a:rPr>
              <a:t> </a:t>
            </a:r>
          </a:p>
          <a:p>
            <a:pPr>
              <a:lnSpc>
                <a:spcPct val="90000"/>
              </a:lnSpc>
            </a:pPr>
            <a:endParaRPr lang="es-MX" dirty="0" smtClean="0">
              <a:solidFill>
                <a:schemeClr val="hlink"/>
              </a:solidFill>
            </a:endParaRPr>
          </a:p>
          <a:p>
            <a:pPr eaLnBrk="1" hangingPunct="1">
              <a:buFont typeface="Arial" charset="0"/>
              <a:buNone/>
            </a:pPr>
            <a:endParaRPr lang="es-ES" sz="1800" dirty="0" smtClean="0">
              <a:solidFill>
                <a:schemeClr val="hlink"/>
              </a:solidFill>
              <a:latin typeface="Arial" charset="0"/>
              <a:cs typeface="Arial" charset="0"/>
            </a:endParaRPr>
          </a:p>
          <a:p>
            <a:pPr eaLnBrk="1" hangingPunct="1">
              <a:buFont typeface="Arial" charset="0"/>
              <a:buNone/>
            </a:pPr>
            <a:endParaRPr lang="es-ES" sz="1800" dirty="0" smtClean="0">
              <a:latin typeface="Arial" charset="0"/>
              <a:cs typeface="Arial" charset="0"/>
            </a:endParaRPr>
          </a:p>
        </p:txBody>
      </p:sp>
      <p:sp>
        <p:nvSpPr>
          <p:cNvPr id="4101"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a:latin typeface="Calibri" pitchFamily="34" charset="0"/>
            </a:endParaRPr>
          </a:p>
        </p:txBody>
      </p:sp>
      <p:sp>
        <p:nvSpPr>
          <p:cNvPr id="4102"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11 Rectángulo"/>
          <p:cNvSpPr>
            <a:spLocks noChangeArrowheads="1"/>
          </p:cNvSpPr>
          <p:nvPr/>
        </p:nvSpPr>
        <p:spPr bwMode="auto">
          <a:xfrm>
            <a:off x="0" y="332656"/>
            <a:ext cx="8929688" cy="6334042"/>
          </a:xfrm>
          <a:prstGeom prst="rect">
            <a:avLst/>
          </a:prstGeom>
          <a:noFill/>
          <a:ln w="9525">
            <a:noFill/>
            <a:miter lim="800000"/>
            <a:headEnd/>
            <a:tailEnd/>
          </a:ln>
        </p:spPr>
        <p:txBody>
          <a:bodyPr wrap="square">
            <a:spAutoFit/>
          </a:bodyPr>
          <a:lstStyle/>
          <a:p>
            <a:pPr algn="ctr">
              <a:defRPr/>
            </a:pPr>
            <a:r>
              <a:rPr lang="es-MX" sz="2400" b="1" u="sng" dirty="0"/>
              <a:t>ACCION # 2</a:t>
            </a:r>
          </a:p>
          <a:p>
            <a:pPr algn="ctr">
              <a:defRPr/>
            </a:pPr>
            <a:endParaRPr lang="es-MX" sz="2400" b="1" u="sng" dirty="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dirty="0">
              <a:solidFill>
                <a:schemeClr val="hlink"/>
              </a:solidFill>
            </a:endParaRPr>
          </a:p>
          <a:p>
            <a:pPr>
              <a:lnSpc>
                <a:spcPct val="90000"/>
              </a:lnSpc>
              <a:spcBef>
                <a:spcPct val="20000"/>
              </a:spcBef>
              <a:defRPr/>
            </a:pPr>
            <a:endParaRPr lang="es-MX" sz="2400" dirty="0">
              <a:solidFill>
                <a:schemeClr val="hlink"/>
              </a:solidFill>
            </a:endParaRPr>
          </a:p>
          <a:p>
            <a:pPr marL="457200" indent="-457200" algn="just">
              <a:lnSpc>
                <a:spcPct val="90000"/>
              </a:lnSpc>
              <a:spcBef>
                <a:spcPct val="20000"/>
              </a:spcBef>
              <a:buFont typeface="Wingdings" pitchFamily="2" charset="2"/>
              <a:buChar char="ü"/>
              <a:defRPr/>
            </a:pPr>
            <a:r>
              <a:rPr lang="es-MX" sz="2400" dirty="0">
                <a:latin typeface="Arial" pitchFamily="34" charset="0"/>
                <a:cs typeface="Arial" pitchFamily="34" charset="0"/>
              </a:rPr>
              <a:t>22 DE MARZO INAGURACION DEL RECREATIVO DOÑA MAGDALENA,DONDE SE PROMOVIERON DIVERSAS ACTIVIDADES, ATENDIENDO UN AFORO DE 200 PERSONAS</a:t>
            </a:r>
            <a:endParaRPr lang="es-MX" sz="2000" dirty="0">
              <a:latin typeface="Arial" pitchFamily="34" charset="0"/>
              <a:cs typeface="Arial" pitchFamily="34" charset="0"/>
            </a:endParaRPr>
          </a:p>
          <a:p>
            <a:pPr algn="ctr">
              <a:defRPr/>
            </a:pPr>
            <a:endParaRPr lang="es-MX" sz="2400" b="1" dirty="0">
              <a:solidFill>
                <a:schemeClr val="hlink"/>
              </a:solidFill>
            </a:endParaRPr>
          </a:p>
        </p:txBody>
      </p:sp>
      <p:pic>
        <p:nvPicPr>
          <p:cNvPr id="5126" name="7 Imagen" descr="ma.jpg"/>
          <p:cNvPicPr>
            <a:picLocks noChangeAspect="1"/>
          </p:cNvPicPr>
          <p:nvPr/>
        </p:nvPicPr>
        <p:blipFill>
          <a:blip r:embed="rId3" cstate="print"/>
          <a:srcRect/>
          <a:stretch>
            <a:fillRect/>
          </a:stretch>
        </p:blipFill>
        <p:spPr bwMode="auto">
          <a:xfrm>
            <a:off x="611560" y="1412776"/>
            <a:ext cx="7776864" cy="3078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EC. AYUNTAMIENTO\Desktop\logo Desarrollo Social.jpg"/>
          <p:cNvPicPr>
            <a:picLocks noChangeAspect="1" noChangeArrowheads="1"/>
          </p:cNvPicPr>
          <p:nvPr/>
        </p:nvPicPr>
        <p:blipFill>
          <a:blip r:embed="rId3" cstate="print"/>
          <a:srcRect/>
          <a:stretch>
            <a:fillRect/>
          </a:stretch>
        </p:blipFill>
        <p:spPr bwMode="auto">
          <a:xfrm>
            <a:off x="7500938" y="0"/>
            <a:ext cx="1643062" cy="1357313"/>
          </a:xfrm>
          <a:prstGeom prst="rect">
            <a:avLst/>
          </a:prstGeom>
          <a:noFill/>
          <a:ln w="9525">
            <a:noFill/>
            <a:miter lim="800000"/>
            <a:headEnd/>
            <a:tailEnd/>
          </a:ln>
        </p:spPr>
      </p:pic>
      <p:grpSp>
        <p:nvGrpSpPr>
          <p:cNvPr id="2" name="4 Grupo"/>
          <p:cNvGrpSpPr>
            <a:grpSpLocks/>
          </p:cNvGrpSpPr>
          <p:nvPr/>
        </p:nvGrpSpPr>
        <p:grpSpPr bwMode="auto">
          <a:xfrm>
            <a:off x="285750" y="357188"/>
            <a:ext cx="1035050" cy="1311275"/>
            <a:chOff x="214282" y="285728"/>
            <a:chExt cx="857224" cy="1124372"/>
          </a:xfrm>
        </p:grpSpPr>
        <p:pic>
          <p:nvPicPr>
            <p:cNvPr id="6151" name="Imagen 5"/>
            <p:cNvPicPr>
              <a:picLocks noChangeAspect="1" noChangeArrowheads="1"/>
            </p:cNvPicPr>
            <p:nvPr/>
          </p:nvPicPr>
          <p:blipFill>
            <a:blip r:embed="rId4" cstate="print"/>
            <a:srcRect/>
            <a:stretch>
              <a:fillRect/>
            </a:stretch>
          </p:blipFill>
          <p:spPr bwMode="auto">
            <a:xfrm>
              <a:off x="357158" y="285728"/>
              <a:ext cx="542925" cy="768350"/>
            </a:xfrm>
            <a:prstGeom prst="rect">
              <a:avLst/>
            </a:prstGeom>
            <a:noFill/>
            <a:ln w="9525">
              <a:noFill/>
              <a:miter lim="800000"/>
              <a:headEnd/>
              <a:tailEnd/>
            </a:ln>
          </p:spPr>
        </p:pic>
        <p:sp>
          <p:nvSpPr>
            <p:cNvPr id="6152" name="Rectangle 3"/>
            <p:cNvSpPr>
              <a:spLocks noChangeArrowheads="1"/>
            </p:cNvSpPr>
            <p:nvPr/>
          </p:nvSpPr>
          <p:spPr bwMode="auto">
            <a:xfrm>
              <a:off x="214282" y="1071546"/>
              <a:ext cx="857224" cy="338554"/>
            </a:xfrm>
            <a:prstGeom prst="rect">
              <a:avLst/>
            </a:prstGeom>
            <a:noFill/>
            <a:ln w="9525">
              <a:noFill/>
              <a:miter lim="800000"/>
              <a:headEnd/>
              <a:tailEnd/>
            </a:ln>
          </p:spPr>
          <p:txBody>
            <a:bodyPr anchor="ctr">
              <a:spAutoFit/>
            </a:bodyPr>
            <a:lstStyle/>
            <a:p>
              <a:pPr>
                <a:tabLst>
                  <a:tab pos="2806700" algn="ctr"/>
                  <a:tab pos="5611813" algn="r"/>
                </a:tabLst>
              </a:pPr>
              <a:r>
                <a:rPr lang="es-MX" sz="800">
                  <a:cs typeface="Times New Roman" pitchFamily="18" charset="0"/>
                </a:rPr>
                <a:t>Administración	</a:t>
              </a:r>
            </a:p>
            <a:p>
              <a:pPr eaLnBrk="0" hangingPunct="0">
                <a:tabLst>
                  <a:tab pos="2806700" algn="ctr"/>
                  <a:tab pos="5611813" algn="r"/>
                </a:tabLst>
              </a:pPr>
              <a:r>
                <a:rPr lang="es-MX" sz="800">
                  <a:cs typeface="Times New Roman" pitchFamily="18" charset="0"/>
                </a:rPr>
                <a:t>   2012-2015</a:t>
              </a:r>
              <a:endParaRPr lang="es-MX"/>
            </a:p>
          </p:txBody>
        </p:sp>
      </p:grpSp>
      <p:sp>
        <p:nvSpPr>
          <p:cNvPr id="14" name="3 Título"/>
          <p:cNvSpPr>
            <a:spLocks noGrp="1"/>
          </p:cNvSpPr>
          <p:nvPr>
            <p:ph type="title"/>
          </p:nvPr>
        </p:nvSpPr>
        <p:spPr>
          <a:xfrm>
            <a:off x="357158" y="0"/>
            <a:ext cx="8229600" cy="1200329"/>
          </a:xfrm>
        </p:spPr>
        <p:txBody>
          <a:bodyPr rtlCol="0">
            <a:spAutoFit/>
          </a:bodyPr>
          <a:lstStyle/>
          <a:p>
            <a:pPr eaLnBrk="1" fontAlgn="auto" hangingPunct="1">
              <a:spcAft>
                <a:spcPts val="0"/>
              </a:spcAft>
              <a:defRPr/>
            </a:pP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DIRECCION DE</a:t>
            </a:r>
            <a:b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b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DEPORTES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6149" name="14 Rectángulo"/>
          <p:cNvSpPr>
            <a:spLocks noChangeArrowheads="1"/>
          </p:cNvSpPr>
          <p:nvPr/>
        </p:nvSpPr>
        <p:spPr bwMode="auto">
          <a:xfrm>
            <a:off x="468313" y="1844675"/>
            <a:ext cx="8072437" cy="3937000"/>
          </a:xfrm>
          <a:prstGeom prst="rect">
            <a:avLst/>
          </a:prstGeom>
          <a:noFill/>
          <a:ln w="9525">
            <a:noFill/>
            <a:miter lim="800000"/>
            <a:headEnd/>
            <a:tailEnd/>
          </a:ln>
        </p:spPr>
        <p:txBody>
          <a:bodyPr>
            <a:spAutoFit/>
          </a:bodyPr>
          <a:lstStyle/>
          <a:p>
            <a:pPr algn="ctr"/>
            <a:endParaRPr lang="es-MX" b="1" u="sng"/>
          </a:p>
          <a:p>
            <a:pPr algn="ctr"/>
            <a:r>
              <a:rPr lang="es-MX" b="1" u="sng"/>
              <a:t> </a:t>
            </a:r>
          </a:p>
          <a:p>
            <a:pPr algn="ctr"/>
            <a:endParaRPr lang="es-MX" b="1" u="sng"/>
          </a:p>
          <a:p>
            <a:pPr algn="ctr"/>
            <a:endParaRPr lang="es-MX"/>
          </a:p>
          <a:p>
            <a:pPr algn="ctr"/>
            <a:endParaRPr lang="es-MX"/>
          </a:p>
          <a:p>
            <a:pPr algn="ctr"/>
            <a:endParaRPr lang="es-MX"/>
          </a:p>
          <a:p>
            <a:pPr algn="ctr"/>
            <a:endParaRPr lang="es-MX"/>
          </a:p>
          <a:p>
            <a:pPr algn="ctr"/>
            <a:endParaRPr lang="es-MX"/>
          </a:p>
          <a:p>
            <a:pPr algn="ctr"/>
            <a:endParaRPr lang="es-MX"/>
          </a:p>
          <a:p>
            <a:pPr algn="ctr"/>
            <a:endParaRPr lang="es-MX"/>
          </a:p>
          <a:p>
            <a:pPr algn="ctr"/>
            <a:endParaRPr lang="es-MX" b="1" u="sng"/>
          </a:p>
          <a:p>
            <a:endParaRPr lang="es-MX"/>
          </a:p>
          <a:p>
            <a:pPr algn="ctr"/>
            <a:endParaRPr lang="es-MX" b="1" u="sng"/>
          </a:p>
          <a:p>
            <a:pPr algn="ctr"/>
            <a:endParaRPr lang="es-MX" b="1" u="sng"/>
          </a:p>
        </p:txBody>
      </p:sp>
      <p:sp>
        <p:nvSpPr>
          <p:cNvPr id="6150" name="Text Box 20"/>
          <p:cNvSpPr txBox="1">
            <a:spLocks noChangeArrowheads="1"/>
          </p:cNvSpPr>
          <p:nvPr/>
        </p:nvSpPr>
        <p:spPr bwMode="auto">
          <a:xfrm>
            <a:off x="285750" y="1143000"/>
            <a:ext cx="8607425" cy="3822700"/>
          </a:xfrm>
          <a:prstGeom prst="rect">
            <a:avLst/>
          </a:prstGeom>
          <a:noFill/>
          <a:ln w="9525">
            <a:noFill/>
            <a:miter lim="800000"/>
            <a:headEnd/>
            <a:tailEnd/>
          </a:ln>
        </p:spPr>
        <p:txBody>
          <a:bodyPr>
            <a:spAutoFit/>
          </a:bodyPr>
          <a:lstStyle/>
          <a:p>
            <a:pPr algn="ctr"/>
            <a:endParaRPr lang="es-MX" sz="2400" b="1">
              <a:solidFill>
                <a:schemeClr val="hlink"/>
              </a:solidFill>
            </a:endParaRPr>
          </a:p>
          <a:p>
            <a:pPr algn="ctr"/>
            <a:r>
              <a:rPr lang="es-MX" sz="2400" b="1">
                <a:solidFill>
                  <a:schemeClr val="hlink"/>
                </a:solidFill>
              </a:rPr>
              <a:t>ACCION # 3</a:t>
            </a:r>
          </a:p>
          <a:p>
            <a:pPr algn="ctr"/>
            <a:endParaRPr lang="es-MX" sz="2400" b="1">
              <a:solidFill>
                <a:schemeClr val="hlink"/>
              </a:solidFill>
            </a:endParaRPr>
          </a:p>
          <a:p>
            <a:pPr algn="ctr"/>
            <a:endParaRPr lang="es-MX" sz="2400" b="1">
              <a:solidFill>
                <a:schemeClr val="hlink"/>
              </a:solidFill>
            </a:endParaRPr>
          </a:p>
          <a:p>
            <a:pPr algn="ctr"/>
            <a:endParaRPr lang="es-MX" sz="2400" b="1">
              <a:solidFill>
                <a:schemeClr val="hlink"/>
              </a:solidFill>
            </a:endParaRPr>
          </a:p>
          <a:p>
            <a:pPr algn="ctr"/>
            <a:endParaRPr lang="es-MX" sz="2400">
              <a:solidFill>
                <a:schemeClr val="hlink"/>
              </a:solidFill>
            </a:endParaRPr>
          </a:p>
          <a:p>
            <a:pPr>
              <a:lnSpc>
                <a:spcPct val="90000"/>
              </a:lnSpc>
              <a:spcBef>
                <a:spcPct val="20000"/>
              </a:spcBef>
              <a:buFont typeface="Wingdings" pitchFamily="2" charset="2"/>
              <a:buChar char="ü"/>
            </a:pPr>
            <a:r>
              <a:rPr lang="es-MX" sz="2400">
                <a:solidFill>
                  <a:schemeClr val="hlink"/>
                </a:solidFill>
              </a:rPr>
              <a:t>Inicio del Torneo de softbol inter-municipal  varonil se llevara acabo en la unidad deportiva “José Martin García”</a:t>
            </a:r>
          </a:p>
          <a:p>
            <a:pPr>
              <a:lnSpc>
                <a:spcPct val="90000"/>
              </a:lnSpc>
              <a:spcBef>
                <a:spcPct val="20000"/>
              </a:spcBef>
            </a:pPr>
            <a:r>
              <a:rPr lang="es-MX" sz="2400"/>
              <a:t>       Iniciara el viernes 28 de marzo a partir de las 6:00 pm</a:t>
            </a:r>
          </a:p>
          <a:p>
            <a:endParaRPr lang="es-MX" sz="2400" b="1">
              <a:solidFill>
                <a:schemeClr val="hlink"/>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57158" y="0"/>
            <a:ext cx="8229600" cy="1200329"/>
          </a:xfrm>
        </p:spPr>
        <p:txBody>
          <a:bodyPr rtlCol="0">
            <a:spAutoFit/>
          </a:bodyPr>
          <a:lstStyle/>
          <a:p>
            <a:pPr eaLnBrk="1" fontAlgn="auto" hangingPunct="1">
              <a:spcAft>
                <a:spcPts val="0"/>
              </a:spcAft>
              <a:defRPr/>
            </a:pP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DIRECCION DE</a:t>
            </a:r>
            <a:b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b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DEPORTES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grpSp>
        <p:nvGrpSpPr>
          <p:cNvPr id="2" name="4 Grupo"/>
          <p:cNvGrpSpPr>
            <a:grpSpLocks/>
          </p:cNvGrpSpPr>
          <p:nvPr/>
        </p:nvGrpSpPr>
        <p:grpSpPr bwMode="auto">
          <a:xfrm>
            <a:off x="714375" y="214313"/>
            <a:ext cx="1035050" cy="1311275"/>
            <a:chOff x="214282" y="285728"/>
            <a:chExt cx="857224" cy="1124372"/>
          </a:xfrm>
        </p:grpSpPr>
        <p:pic>
          <p:nvPicPr>
            <p:cNvPr id="7175" name="Imagen 5"/>
            <p:cNvPicPr>
              <a:picLocks noChangeAspect="1" noChangeArrowheads="1"/>
            </p:cNvPicPr>
            <p:nvPr/>
          </p:nvPicPr>
          <p:blipFill>
            <a:blip r:embed="rId2" cstate="print"/>
            <a:srcRect/>
            <a:stretch>
              <a:fillRect/>
            </a:stretch>
          </p:blipFill>
          <p:spPr bwMode="auto">
            <a:xfrm>
              <a:off x="357158" y="285728"/>
              <a:ext cx="542925" cy="768350"/>
            </a:xfrm>
            <a:prstGeom prst="rect">
              <a:avLst/>
            </a:prstGeom>
            <a:noFill/>
            <a:ln w="9525">
              <a:noFill/>
              <a:miter lim="800000"/>
              <a:headEnd/>
              <a:tailEnd/>
            </a:ln>
          </p:spPr>
        </p:pic>
        <p:sp>
          <p:nvSpPr>
            <p:cNvPr id="7176" name="Rectangle 3"/>
            <p:cNvSpPr>
              <a:spLocks noChangeArrowheads="1"/>
            </p:cNvSpPr>
            <p:nvPr/>
          </p:nvSpPr>
          <p:spPr bwMode="auto">
            <a:xfrm>
              <a:off x="214282" y="1071546"/>
              <a:ext cx="857224" cy="338554"/>
            </a:xfrm>
            <a:prstGeom prst="rect">
              <a:avLst/>
            </a:prstGeom>
            <a:noFill/>
            <a:ln w="9525">
              <a:noFill/>
              <a:miter lim="800000"/>
              <a:headEnd/>
              <a:tailEnd/>
            </a:ln>
          </p:spPr>
          <p:txBody>
            <a:bodyPr anchor="ctr">
              <a:spAutoFit/>
            </a:bodyPr>
            <a:lstStyle/>
            <a:p>
              <a:pPr>
                <a:tabLst>
                  <a:tab pos="2806700" algn="ctr"/>
                  <a:tab pos="5611813" algn="r"/>
                </a:tabLst>
              </a:pPr>
              <a:r>
                <a:rPr lang="es-MX" sz="800">
                  <a:cs typeface="Times New Roman" pitchFamily="18" charset="0"/>
                </a:rPr>
                <a:t>Administración	</a:t>
              </a:r>
            </a:p>
            <a:p>
              <a:pPr eaLnBrk="0" hangingPunct="0">
                <a:tabLst>
                  <a:tab pos="2806700" algn="ctr"/>
                  <a:tab pos="5611813" algn="r"/>
                </a:tabLst>
              </a:pPr>
              <a:r>
                <a:rPr lang="es-MX" sz="800">
                  <a:cs typeface="Times New Roman" pitchFamily="18" charset="0"/>
                </a:rPr>
                <a:t>   2012-2015</a:t>
              </a:r>
              <a:endParaRPr lang="es-MX"/>
            </a:p>
          </p:txBody>
        </p:sp>
      </p:grpSp>
      <p:pic>
        <p:nvPicPr>
          <p:cNvPr id="7172" name="Picture 2" descr="C:\Users\SEC. AYUNTAMIENTO\Desktop\logo Desarrollo Social.jpg"/>
          <p:cNvPicPr>
            <a:picLocks noChangeAspect="1" noChangeArrowheads="1"/>
          </p:cNvPicPr>
          <p:nvPr/>
        </p:nvPicPr>
        <p:blipFill>
          <a:blip r:embed="rId3" cstate="print"/>
          <a:srcRect/>
          <a:stretch>
            <a:fillRect/>
          </a:stretch>
        </p:blipFill>
        <p:spPr bwMode="auto">
          <a:xfrm>
            <a:off x="7215188" y="0"/>
            <a:ext cx="1643062" cy="1357313"/>
          </a:xfrm>
          <a:prstGeom prst="rect">
            <a:avLst/>
          </a:prstGeom>
          <a:noFill/>
          <a:ln w="9525">
            <a:noFill/>
            <a:miter lim="800000"/>
            <a:headEnd/>
            <a:tailEnd/>
          </a:ln>
        </p:spPr>
      </p:pic>
      <p:sp>
        <p:nvSpPr>
          <p:cNvPr id="7173" name="6 Rectángulo"/>
          <p:cNvSpPr>
            <a:spLocks noChangeArrowheads="1"/>
          </p:cNvSpPr>
          <p:nvPr/>
        </p:nvSpPr>
        <p:spPr bwMode="auto">
          <a:xfrm>
            <a:off x="214313" y="1928813"/>
            <a:ext cx="8786812" cy="2930525"/>
          </a:xfrm>
          <a:prstGeom prst="rect">
            <a:avLst/>
          </a:prstGeom>
          <a:noFill/>
          <a:ln w="9525">
            <a:noFill/>
            <a:miter lim="800000"/>
            <a:headEnd/>
            <a:tailEnd/>
          </a:ln>
        </p:spPr>
        <p:txBody>
          <a:bodyPr>
            <a:spAutoFit/>
          </a:bodyPr>
          <a:lstStyle/>
          <a:p>
            <a:pPr>
              <a:lnSpc>
                <a:spcPct val="90000"/>
              </a:lnSpc>
              <a:spcBef>
                <a:spcPct val="20000"/>
              </a:spcBef>
              <a:buFont typeface="Arial" charset="0"/>
              <a:buChar char="•"/>
            </a:pPr>
            <a:endParaRPr lang="es-MX" sz="2000" b="1">
              <a:solidFill>
                <a:schemeClr val="hlink"/>
              </a:solidFill>
            </a:endParaRPr>
          </a:p>
          <a:p>
            <a:pPr>
              <a:lnSpc>
                <a:spcPct val="90000"/>
              </a:lnSpc>
              <a:spcBef>
                <a:spcPct val="20000"/>
              </a:spcBef>
              <a:buFont typeface="Arial" charset="0"/>
              <a:buChar char="•"/>
            </a:pPr>
            <a:endParaRPr lang="es-MX" sz="2000" b="1">
              <a:solidFill>
                <a:schemeClr val="hlink"/>
              </a:solidFill>
            </a:endParaRPr>
          </a:p>
          <a:p>
            <a:pPr>
              <a:lnSpc>
                <a:spcPct val="90000"/>
              </a:lnSpc>
              <a:spcBef>
                <a:spcPct val="20000"/>
              </a:spcBef>
            </a:pPr>
            <a:endParaRPr lang="es-MX" sz="2000" b="1">
              <a:solidFill>
                <a:schemeClr val="hlink"/>
              </a:solidFill>
            </a:endParaRPr>
          </a:p>
          <a:p>
            <a:pPr>
              <a:lnSpc>
                <a:spcPct val="90000"/>
              </a:lnSpc>
              <a:spcBef>
                <a:spcPct val="20000"/>
              </a:spcBef>
              <a:buFont typeface="Wingdings" pitchFamily="2" charset="2"/>
              <a:buChar char="ü"/>
            </a:pPr>
            <a:r>
              <a:rPr lang="es-MX" sz="2400">
                <a:solidFill>
                  <a:schemeClr val="hlink"/>
                </a:solidFill>
              </a:rPr>
              <a:t>Premiación del Torneo de Softbol Varonil categoría libre nocturno en la  Unidad Deportiva “José Martin  García Niño”</a:t>
            </a:r>
          </a:p>
          <a:p>
            <a:pPr>
              <a:lnSpc>
                <a:spcPct val="90000"/>
              </a:lnSpc>
              <a:spcBef>
                <a:spcPct val="20000"/>
              </a:spcBef>
            </a:pPr>
            <a:endParaRPr lang="es-MX" sz="2400">
              <a:solidFill>
                <a:schemeClr val="hlink"/>
              </a:solidFill>
            </a:endParaRPr>
          </a:p>
          <a:p>
            <a:pPr>
              <a:lnSpc>
                <a:spcPct val="90000"/>
              </a:lnSpc>
              <a:spcBef>
                <a:spcPct val="20000"/>
              </a:spcBef>
            </a:pPr>
            <a:r>
              <a:rPr lang="es-MX" sz="2400">
                <a:solidFill>
                  <a:schemeClr val="hlink"/>
                </a:solidFill>
              </a:rPr>
              <a:t>Se realizo el viernes 7 de marzo a las 7:00 pm el cual asistieron un aforo de 60 personas</a:t>
            </a:r>
          </a:p>
        </p:txBody>
      </p:sp>
      <p:sp>
        <p:nvSpPr>
          <p:cNvPr id="7174" name="8 Rectángulo"/>
          <p:cNvSpPr>
            <a:spLocks noChangeArrowheads="1"/>
          </p:cNvSpPr>
          <p:nvPr/>
        </p:nvSpPr>
        <p:spPr bwMode="auto">
          <a:xfrm>
            <a:off x="2071688" y="857250"/>
            <a:ext cx="4572000" cy="830263"/>
          </a:xfrm>
          <a:prstGeom prst="rect">
            <a:avLst/>
          </a:prstGeom>
          <a:noFill/>
          <a:ln w="9525">
            <a:noFill/>
            <a:miter lim="800000"/>
            <a:headEnd/>
            <a:tailEnd/>
          </a:ln>
        </p:spPr>
        <p:txBody>
          <a:bodyPr>
            <a:spAutoFit/>
          </a:bodyPr>
          <a:lstStyle/>
          <a:p>
            <a:pPr algn="ctr"/>
            <a:endParaRPr lang="es-MX" sz="2000" b="1">
              <a:solidFill>
                <a:schemeClr val="hlink"/>
              </a:solidFill>
            </a:endParaRPr>
          </a:p>
          <a:p>
            <a:pPr algn="ctr"/>
            <a:r>
              <a:rPr lang="es-MX" sz="2800" b="1">
                <a:solidFill>
                  <a:schemeClr val="hlink"/>
                </a:solidFill>
              </a:rPr>
              <a:t>ACCION # 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EC. AYUNTAMIENTO\Desktop\logo Desarrollo Social.jpg"/>
          <p:cNvPicPr>
            <a:picLocks noChangeAspect="1" noChangeArrowheads="1"/>
          </p:cNvPicPr>
          <p:nvPr/>
        </p:nvPicPr>
        <p:blipFill>
          <a:blip r:embed="rId2" cstate="print"/>
          <a:srcRect/>
          <a:stretch>
            <a:fillRect/>
          </a:stretch>
        </p:blipFill>
        <p:spPr bwMode="auto">
          <a:xfrm>
            <a:off x="7286625" y="214313"/>
            <a:ext cx="1643063" cy="1357312"/>
          </a:xfrm>
          <a:prstGeom prst="rect">
            <a:avLst/>
          </a:prstGeom>
          <a:noFill/>
          <a:ln w="9525">
            <a:noFill/>
            <a:miter lim="800000"/>
            <a:headEnd/>
            <a:tailEnd/>
          </a:ln>
        </p:spPr>
      </p:pic>
      <p:pic>
        <p:nvPicPr>
          <p:cNvPr id="8195" name="Imagen 5"/>
          <p:cNvPicPr>
            <a:picLocks noChangeAspect="1" noChangeArrowheads="1"/>
          </p:cNvPicPr>
          <p:nvPr/>
        </p:nvPicPr>
        <p:blipFill>
          <a:blip r:embed="rId3" cstate="print"/>
          <a:srcRect/>
          <a:stretch>
            <a:fillRect/>
          </a:stretch>
        </p:blipFill>
        <p:spPr bwMode="auto">
          <a:xfrm>
            <a:off x="642938" y="285750"/>
            <a:ext cx="655637" cy="895350"/>
          </a:xfrm>
          <a:prstGeom prst="rect">
            <a:avLst/>
          </a:prstGeom>
          <a:noFill/>
          <a:ln w="9525">
            <a:noFill/>
            <a:miter lim="800000"/>
            <a:headEnd/>
            <a:tailEnd/>
          </a:ln>
        </p:spPr>
      </p:pic>
      <p:sp>
        <p:nvSpPr>
          <p:cNvPr id="8196" name="Rectangle 3"/>
          <p:cNvSpPr>
            <a:spLocks noChangeArrowheads="1"/>
          </p:cNvSpPr>
          <p:nvPr/>
        </p:nvSpPr>
        <p:spPr bwMode="auto">
          <a:xfrm>
            <a:off x="500063" y="1143000"/>
            <a:ext cx="1035050" cy="395288"/>
          </a:xfrm>
          <a:prstGeom prst="rect">
            <a:avLst/>
          </a:prstGeom>
          <a:noFill/>
          <a:ln w="9525">
            <a:noFill/>
            <a:miter lim="800000"/>
            <a:headEnd/>
            <a:tailEnd/>
          </a:ln>
        </p:spPr>
        <p:txBody>
          <a:bodyPr anchor="ctr">
            <a:spAutoFit/>
          </a:bodyPr>
          <a:lstStyle/>
          <a:p>
            <a:pPr>
              <a:tabLst>
                <a:tab pos="2806700" algn="ctr"/>
                <a:tab pos="5611813" algn="r"/>
              </a:tabLst>
            </a:pPr>
            <a:r>
              <a:rPr lang="es-MX" sz="800">
                <a:cs typeface="Times New Roman" pitchFamily="18" charset="0"/>
              </a:rPr>
              <a:t>Administración	</a:t>
            </a:r>
          </a:p>
          <a:p>
            <a:pPr eaLnBrk="0" hangingPunct="0">
              <a:tabLst>
                <a:tab pos="2806700" algn="ctr"/>
                <a:tab pos="5611813" algn="r"/>
              </a:tabLst>
            </a:pPr>
            <a:r>
              <a:rPr lang="es-MX" sz="800">
                <a:cs typeface="Times New Roman" pitchFamily="18" charset="0"/>
              </a:rPr>
              <a:t>   2012-2015</a:t>
            </a:r>
            <a:endParaRPr lang="es-MX"/>
          </a:p>
        </p:txBody>
      </p:sp>
      <p:sp>
        <p:nvSpPr>
          <p:cNvPr id="7" name="3 Título"/>
          <p:cNvSpPr>
            <a:spLocks noGrp="1"/>
          </p:cNvSpPr>
          <p:nvPr>
            <p:ph type="title"/>
          </p:nvPr>
        </p:nvSpPr>
        <p:spPr>
          <a:xfrm>
            <a:off x="357158" y="214290"/>
            <a:ext cx="8229600" cy="1200329"/>
          </a:xfrm>
        </p:spPr>
        <p:txBody>
          <a:bodyPr rtlCol="0">
            <a:spAutoFit/>
          </a:bodyPr>
          <a:lstStyle/>
          <a:p>
            <a:pPr eaLnBrk="1" fontAlgn="auto" hangingPunct="1">
              <a:spcAft>
                <a:spcPts val="0"/>
              </a:spcAft>
              <a:defRPr/>
            </a:pP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DIRECCION DE</a:t>
            </a:r>
            <a:b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br>
            <a:r>
              <a:rPr lang="es-ES_tradnl"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DEPORTES</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8198" name="5 Rectángulo"/>
          <p:cNvSpPr>
            <a:spLocks noChangeArrowheads="1"/>
          </p:cNvSpPr>
          <p:nvPr/>
        </p:nvSpPr>
        <p:spPr bwMode="auto">
          <a:xfrm>
            <a:off x="2071688" y="1143000"/>
            <a:ext cx="4572000" cy="830263"/>
          </a:xfrm>
          <a:prstGeom prst="rect">
            <a:avLst/>
          </a:prstGeom>
          <a:noFill/>
          <a:ln w="9525">
            <a:noFill/>
            <a:miter lim="800000"/>
            <a:headEnd/>
            <a:tailEnd/>
          </a:ln>
        </p:spPr>
        <p:txBody>
          <a:bodyPr>
            <a:spAutoFit/>
          </a:bodyPr>
          <a:lstStyle/>
          <a:p>
            <a:pPr algn="ctr"/>
            <a:endParaRPr lang="es-MX" sz="2000" b="1">
              <a:solidFill>
                <a:schemeClr val="hlink"/>
              </a:solidFill>
            </a:endParaRPr>
          </a:p>
          <a:p>
            <a:pPr algn="ctr"/>
            <a:r>
              <a:rPr lang="es-MX" sz="2800" b="1">
                <a:solidFill>
                  <a:schemeClr val="hlink"/>
                </a:solidFill>
              </a:rPr>
              <a:t>ACCION # 5</a:t>
            </a:r>
          </a:p>
        </p:txBody>
      </p:sp>
      <p:sp>
        <p:nvSpPr>
          <p:cNvPr id="8199" name="7 Rectángulo"/>
          <p:cNvSpPr>
            <a:spLocks noChangeArrowheads="1"/>
          </p:cNvSpPr>
          <p:nvPr/>
        </p:nvSpPr>
        <p:spPr bwMode="auto">
          <a:xfrm>
            <a:off x="428625" y="2786063"/>
            <a:ext cx="8215313" cy="954087"/>
          </a:xfrm>
          <a:prstGeom prst="rect">
            <a:avLst/>
          </a:prstGeom>
          <a:noFill/>
          <a:ln w="9525">
            <a:noFill/>
            <a:miter lim="800000"/>
            <a:headEnd/>
            <a:tailEnd/>
          </a:ln>
        </p:spPr>
        <p:txBody>
          <a:bodyPr>
            <a:spAutoFit/>
          </a:bodyPr>
          <a:lstStyle/>
          <a:p>
            <a:pPr>
              <a:lnSpc>
                <a:spcPct val="90000"/>
              </a:lnSpc>
              <a:spcBef>
                <a:spcPct val="20000"/>
              </a:spcBef>
            </a:pPr>
            <a:endParaRPr lang="es-MX" sz="2800" b="1">
              <a:solidFill>
                <a:schemeClr val="hlink"/>
              </a:solidFill>
            </a:endParaRPr>
          </a:p>
          <a:p>
            <a:pPr>
              <a:lnSpc>
                <a:spcPct val="90000"/>
              </a:lnSpc>
              <a:spcBef>
                <a:spcPct val="20000"/>
              </a:spcBef>
              <a:buFont typeface="Arial" charset="0"/>
              <a:buChar char="•"/>
            </a:pPr>
            <a:endParaRPr lang="es-MX" sz="2800" b="1">
              <a:solidFill>
                <a:schemeClr val="hlink"/>
              </a:solidFill>
            </a:endParaRPr>
          </a:p>
        </p:txBody>
      </p:sp>
      <p:sp>
        <p:nvSpPr>
          <p:cNvPr id="8200" name="Text Box 20"/>
          <p:cNvSpPr txBox="1">
            <a:spLocks noChangeArrowheads="1"/>
          </p:cNvSpPr>
          <p:nvPr/>
        </p:nvSpPr>
        <p:spPr bwMode="auto">
          <a:xfrm>
            <a:off x="357188" y="1785938"/>
            <a:ext cx="8607425" cy="5226050"/>
          </a:xfrm>
          <a:prstGeom prst="rect">
            <a:avLst/>
          </a:prstGeom>
          <a:noFill/>
          <a:ln w="9525">
            <a:noFill/>
            <a:miter lim="800000"/>
            <a:headEnd/>
            <a:tailEnd/>
          </a:ln>
        </p:spPr>
        <p:txBody>
          <a:bodyPr>
            <a:spAutoFit/>
          </a:bodyPr>
          <a:lstStyle/>
          <a:p>
            <a:pPr algn="ctr"/>
            <a:endParaRPr lang="es-MX" sz="2400" b="1">
              <a:solidFill>
                <a:schemeClr val="hlink"/>
              </a:solidFill>
            </a:endParaRPr>
          </a:p>
          <a:p>
            <a:pPr algn="ctr"/>
            <a:endParaRPr lang="es-MX" sz="2400" b="1">
              <a:solidFill>
                <a:schemeClr val="hlink"/>
              </a:solidFill>
            </a:endParaRPr>
          </a:p>
          <a:p>
            <a:pPr algn="ctr"/>
            <a:endParaRPr lang="es-MX" sz="2400" b="1">
              <a:solidFill>
                <a:schemeClr val="hlink"/>
              </a:solidFill>
            </a:endParaRPr>
          </a:p>
          <a:p>
            <a:pPr algn="ctr"/>
            <a:endParaRPr lang="es-MX" sz="2400" b="1">
              <a:solidFill>
                <a:schemeClr val="hlink"/>
              </a:solidFill>
            </a:endParaRPr>
          </a:p>
          <a:p>
            <a:pPr algn="ctr"/>
            <a:endParaRPr lang="es-MX" sz="2400">
              <a:solidFill>
                <a:schemeClr val="hlink"/>
              </a:solidFill>
            </a:endParaRPr>
          </a:p>
          <a:p>
            <a:pPr algn="ctr"/>
            <a:endParaRPr lang="es-MX" sz="2400">
              <a:solidFill>
                <a:schemeClr val="hlink"/>
              </a:solidFill>
            </a:endParaRPr>
          </a:p>
          <a:p>
            <a:pPr algn="ctr"/>
            <a:endParaRPr lang="es-MX" sz="2400">
              <a:solidFill>
                <a:schemeClr val="hlink"/>
              </a:solidFill>
            </a:endParaRPr>
          </a:p>
          <a:p>
            <a:pPr algn="ctr"/>
            <a:endParaRPr lang="es-MX" sz="2400">
              <a:solidFill>
                <a:schemeClr val="hlink"/>
              </a:solidFill>
            </a:endParaRPr>
          </a:p>
          <a:p>
            <a:pPr>
              <a:lnSpc>
                <a:spcPct val="90000"/>
              </a:lnSpc>
              <a:spcBef>
                <a:spcPct val="20000"/>
              </a:spcBef>
              <a:buFont typeface="Arial" charset="0"/>
              <a:buChar char="•"/>
            </a:pPr>
            <a:r>
              <a:rPr lang="es-MX" sz="2400">
                <a:solidFill>
                  <a:schemeClr val="hlink"/>
                </a:solidFill>
              </a:rPr>
              <a:t> Inicio el lunes 24 de marzo del Torneo de futbol soccer</a:t>
            </a:r>
          </a:p>
          <a:p>
            <a:pPr>
              <a:lnSpc>
                <a:spcPct val="90000"/>
              </a:lnSpc>
              <a:spcBef>
                <a:spcPct val="20000"/>
              </a:spcBef>
            </a:pPr>
            <a:r>
              <a:rPr lang="es-MX" sz="2400">
                <a:solidFill>
                  <a:schemeClr val="hlink"/>
                </a:solidFill>
              </a:rPr>
              <a:t> inter-municipal femenil y  varonil se llevara acabo en la unidad deportiva “Benito Juarez” en los campos de futbol 7 sintetico en donde se lleva un registro de 12 equipos varonil y 4 equipos femeniles</a:t>
            </a:r>
          </a:p>
          <a:p>
            <a:endParaRPr lang="es-MX" sz="2400" b="1">
              <a:solidFill>
                <a:schemeClr val="hlink"/>
              </a:solidFill>
            </a:endParaRPr>
          </a:p>
        </p:txBody>
      </p:sp>
      <p:pic>
        <p:nvPicPr>
          <p:cNvPr id="9" name="8 Imagen" descr="liga.jpg"/>
          <p:cNvPicPr>
            <a:picLocks noChangeAspect="1"/>
          </p:cNvPicPr>
          <p:nvPr/>
        </p:nvPicPr>
        <p:blipFill>
          <a:blip r:embed="rId4" cstate="print"/>
          <a:stretch>
            <a:fillRect/>
          </a:stretch>
        </p:blipFill>
        <p:spPr>
          <a:xfrm>
            <a:off x="500034" y="2071678"/>
            <a:ext cx="3571900" cy="2384987"/>
          </a:xfrm>
          <a:prstGeom prst="rect">
            <a:avLst/>
          </a:prstGeom>
          <a:ln>
            <a:noFill/>
          </a:ln>
          <a:effectLst>
            <a:softEdge rad="112500"/>
          </a:effectLst>
        </p:spPr>
      </p:pic>
      <p:pic>
        <p:nvPicPr>
          <p:cNvPr id="10" name="9 Imagen" descr="liga int.jpg"/>
          <p:cNvPicPr>
            <a:picLocks noChangeAspect="1"/>
          </p:cNvPicPr>
          <p:nvPr/>
        </p:nvPicPr>
        <p:blipFill>
          <a:blip r:embed="rId5" cstate="print"/>
          <a:stretch>
            <a:fillRect/>
          </a:stretch>
        </p:blipFill>
        <p:spPr>
          <a:xfrm>
            <a:off x="4572000" y="2071678"/>
            <a:ext cx="3657600" cy="2442210"/>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dirty="0">
              <a:latin typeface="Calibri" pitchFamily="34" charset="0"/>
            </a:endParaRPr>
          </a:p>
        </p:txBody>
      </p:sp>
      <p:sp>
        <p:nvSpPr>
          <p:cNvPr id="4102"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dirty="0">
              <a:latin typeface="Calibri" pitchFamily="34" charset="0"/>
            </a:endParaRPr>
          </a:p>
        </p:txBody>
      </p:sp>
      <p:sp>
        <p:nvSpPr>
          <p:cNvPr id="11" name="10 Rectángulo"/>
          <p:cNvSpPr/>
          <p:nvPr/>
        </p:nvSpPr>
        <p:spPr>
          <a:xfrm>
            <a:off x="1331640" y="260648"/>
            <a:ext cx="6146234" cy="1015663"/>
          </a:xfrm>
          <a:prstGeom prst="rect">
            <a:avLst/>
          </a:prstGeom>
        </p:spPr>
        <p:txBody>
          <a:bodyPr wrap="none">
            <a:spAutoFit/>
          </a:bodyPr>
          <a:lstStyle/>
          <a:p>
            <a:r>
              <a:rPr lang="es-ES_tradnl" sz="6000" dirty="0" smtClean="0">
                <a:latin typeface="Andalus" pitchFamily="18" charset="-78"/>
                <a:cs typeface="Andalus" pitchFamily="18" charset="-78"/>
              </a:rPr>
              <a:t>Acciones de Marzo</a:t>
            </a:r>
          </a:p>
        </p:txBody>
      </p:sp>
      <p:sp>
        <p:nvSpPr>
          <p:cNvPr id="7" name="6 Rectángulo"/>
          <p:cNvSpPr/>
          <p:nvPr/>
        </p:nvSpPr>
        <p:spPr>
          <a:xfrm>
            <a:off x="323528" y="1340768"/>
            <a:ext cx="8496944" cy="3416320"/>
          </a:xfrm>
          <a:prstGeom prst="rect">
            <a:avLst/>
          </a:prstGeom>
        </p:spPr>
        <p:txBody>
          <a:bodyPr wrap="square">
            <a:spAutoFit/>
          </a:bodyPr>
          <a:lstStyle/>
          <a:p>
            <a:pPr algn="just">
              <a:buFont typeface="Wingdings" pitchFamily="2" charset="2"/>
              <a:buChar char="ü"/>
            </a:pPr>
            <a:r>
              <a:rPr lang="es-MX" dirty="0" smtClean="0">
                <a:latin typeface="Arial" pitchFamily="34" charset="0"/>
                <a:cs typeface="Arial" pitchFamily="34" charset="0"/>
              </a:rPr>
              <a:t>JUEGOS DE PREPARACION </a:t>
            </a:r>
            <a:r>
              <a:rPr lang="es-MX" dirty="0" smtClean="0">
                <a:latin typeface="Arial" pitchFamily="34" charset="0"/>
                <a:cs typeface="Arial" pitchFamily="34" charset="0"/>
              </a:rPr>
              <a:t>DE MENORES DE </a:t>
            </a:r>
            <a:r>
              <a:rPr lang="es-MX" dirty="0" smtClean="0">
                <a:latin typeface="Arial" pitchFamily="34" charset="0"/>
                <a:cs typeface="Arial" pitchFamily="34" charset="0"/>
              </a:rPr>
              <a:t>LA SELECCIÓN DE JUAREZ EN FUTBOL SOCCER EN LA RAMA </a:t>
            </a:r>
            <a:r>
              <a:rPr lang="es-MX" dirty="0" smtClean="0">
                <a:latin typeface="Arial" pitchFamily="34" charset="0"/>
                <a:cs typeface="Arial" pitchFamily="34" charset="0"/>
              </a:rPr>
              <a:t>VARONIL Y </a:t>
            </a:r>
            <a:r>
              <a:rPr lang="es-MX" dirty="0" smtClean="0">
                <a:latin typeface="Arial" pitchFamily="34" charset="0"/>
                <a:cs typeface="Arial" pitchFamily="34" charset="0"/>
              </a:rPr>
              <a:t>FEMENIL </a:t>
            </a:r>
            <a:r>
              <a:rPr lang="es-MX" dirty="0" smtClean="0">
                <a:latin typeface="Arial" pitchFamily="34" charset="0"/>
                <a:cs typeface="Arial" pitchFamily="34" charset="0"/>
              </a:rPr>
              <a:t>, LOS CUALES SE </a:t>
            </a:r>
            <a:r>
              <a:rPr lang="es-MX" dirty="0" smtClean="0">
                <a:latin typeface="Arial" pitchFamily="34" charset="0"/>
                <a:cs typeface="Arial" pitchFamily="34" charset="0"/>
              </a:rPr>
              <a:t>ENFRENTARAN CON EQUIPOS DE </a:t>
            </a:r>
            <a:r>
              <a:rPr lang="es-MX" dirty="0" smtClean="0">
                <a:latin typeface="Arial" pitchFamily="34" charset="0"/>
                <a:cs typeface="Arial" pitchFamily="34" charset="0"/>
              </a:rPr>
              <a:t>CADEREYTA.</a:t>
            </a:r>
          </a:p>
          <a:p>
            <a:pPr algn="just">
              <a:buFont typeface="Wingdings" pitchFamily="2" charset="2"/>
              <a:buChar char="ü"/>
            </a:pPr>
            <a:endParaRPr lang="es-MX" dirty="0" smtClean="0">
              <a:latin typeface="Arial" pitchFamily="34" charset="0"/>
              <a:cs typeface="Arial" pitchFamily="34" charset="0"/>
            </a:endParaRPr>
          </a:p>
          <a:p>
            <a:pPr algn="just">
              <a:buFont typeface="Wingdings" pitchFamily="2" charset="2"/>
              <a:buChar char="ü"/>
            </a:pPr>
            <a:r>
              <a:rPr lang="es-MX" dirty="0" smtClean="0">
                <a:latin typeface="Arial" pitchFamily="34" charset="0"/>
                <a:cs typeface="Arial" pitchFamily="34" charset="0"/>
              </a:rPr>
              <a:t>SE REALIZARA EVENTO MASIVO DE BAILOTERAPIA EN LA UNIDAD DEPORTIVA “BENITO JUAREZ” DONDE SE ESPERA UNA ASISTENCIA DE 200 </a:t>
            </a:r>
            <a:r>
              <a:rPr lang="es-MX" dirty="0" smtClean="0">
                <a:latin typeface="Arial" pitchFamily="34" charset="0"/>
                <a:cs typeface="Arial" pitchFamily="34" charset="0"/>
              </a:rPr>
              <a:t>PERSONAS</a:t>
            </a:r>
          </a:p>
          <a:p>
            <a:pPr algn="just">
              <a:buFont typeface="Wingdings" pitchFamily="2" charset="2"/>
              <a:buChar char="ü"/>
            </a:pPr>
            <a:endParaRPr lang="es-MX" dirty="0" smtClean="0">
              <a:latin typeface="Arial" pitchFamily="34" charset="0"/>
              <a:cs typeface="Arial" pitchFamily="34" charset="0"/>
            </a:endParaRPr>
          </a:p>
          <a:p>
            <a:pPr algn="just">
              <a:buFont typeface="Wingdings" pitchFamily="2" charset="2"/>
              <a:buChar char="ü"/>
            </a:pPr>
            <a:r>
              <a:rPr lang="es-MX" dirty="0" smtClean="0">
                <a:latin typeface="Arial" pitchFamily="34" charset="0"/>
                <a:cs typeface="Arial" pitchFamily="34" charset="0"/>
              </a:rPr>
              <a:t>SE LLEVARA </a:t>
            </a:r>
            <a:r>
              <a:rPr lang="es-MX" dirty="0" smtClean="0">
                <a:latin typeface="Arial" pitchFamily="34" charset="0"/>
                <a:cs typeface="Arial" pitchFamily="34" charset="0"/>
              </a:rPr>
              <a:t>A CABO </a:t>
            </a:r>
            <a:r>
              <a:rPr lang="es-MX" dirty="0" smtClean="0">
                <a:latin typeface="Arial" pitchFamily="34" charset="0"/>
                <a:cs typeface="Arial" pitchFamily="34" charset="0"/>
              </a:rPr>
              <a:t>ACTIVIDADES PERMANENTES EN EL RECREATIVO DOÑA MAGDALENA EN LA TEMPORADA VACACIONAL </a:t>
            </a:r>
            <a:r>
              <a:rPr lang="es-MX" dirty="0" smtClean="0">
                <a:latin typeface="Arial" pitchFamily="34" charset="0"/>
                <a:cs typeface="Arial" pitchFamily="34" charset="0"/>
              </a:rPr>
              <a:t>.</a:t>
            </a:r>
            <a:endParaRPr lang="es-MX" dirty="0" smtClean="0">
              <a:latin typeface="Arial" pitchFamily="34" charset="0"/>
              <a:cs typeface="Arial" pitchFamily="34" charset="0"/>
            </a:endParaRPr>
          </a:p>
          <a:p>
            <a:pPr algn="just">
              <a:buFont typeface="Wingdings" pitchFamily="2" charset="2"/>
              <a:buChar char="ü"/>
            </a:pPr>
            <a:endParaRPr lang="es-MX" dirty="0" smtClean="0">
              <a:latin typeface="Arial" pitchFamily="34" charset="0"/>
              <a:cs typeface="Arial" pitchFamily="34" charset="0"/>
            </a:endParaRPr>
          </a:p>
          <a:p>
            <a:pPr algn="just">
              <a:buFont typeface="Wingdings" pitchFamily="2" charset="2"/>
              <a:buChar char="ü"/>
            </a:pPr>
            <a:endParaRPr lang="es-MX" dirty="0" smtClean="0">
              <a:solidFill>
                <a:schemeClr val="hlink"/>
              </a:solidFill>
            </a:endParaRPr>
          </a:p>
        </p:txBody>
      </p:sp>
      <p:sp>
        <p:nvSpPr>
          <p:cNvPr id="10"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58</a:t>
            </a:fld>
            <a:endParaRPr lang="es-ES" dirty="0">
              <a:solidFill>
                <a:prstClr val="black">
                  <a:tint val="75000"/>
                </a:prstClr>
              </a:solidFill>
            </a:endParaRPr>
          </a:p>
        </p:txBody>
      </p:sp>
      <p:sp>
        <p:nvSpPr>
          <p:cNvPr id="12"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59</a:t>
            </a:fld>
            <a:endParaRPr lang="es-ES" dirty="0">
              <a:solidFill>
                <a:prstClr val="black">
                  <a:tint val="75000"/>
                </a:prstClr>
              </a:solidFill>
            </a:endParaRPr>
          </a:p>
        </p:txBody>
      </p:sp>
      <p:sp>
        <p:nvSpPr>
          <p:cNvPr id="13" name="12 CuadroTexto"/>
          <p:cNvSpPr txBox="1"/>
          <p:nvPr/>
        </p:nvSpPr>
        <p:spPr>
          <a:xfrm>
            <a:off x="467544" y="910804"/>
            <a:ext cx="3218454" cy="461665"/>
          </a:xfrm>
          <a:prstGeom prst="rect">
            <a:avLst/>
          </a:prstGeom>
          <a:noFill/>
        </p:spPr>
        <p:txBody>
          <a:bodyPr wrap="square" rtlCol="0">
            <a:spAutoFit/>
          </a:bodyPr>
          <a:lstStyle/>
          <a:p>
            <a:r>
              <a:rPr lang="es-MX" sz="2400" dirty="0" smtClean="0">
                <a:latin typeface="Arial Black" pitchFamily="34" charset="0"/>
              </a:rPr>
              <a:t>CONCLUSIONES</a:t>
            </a:r>
            <a:endParaRPr lang="es-MX" sz="2400" dirty="0">
              <a:latin typeface="Arial Black" pitchFamily="34" charset="0"/>
            </a:endParaRPr>
          </a:p>
        </p:txBody>
      </p:sp>
      <p:sp>
        <p:nvSpPr>
          <p:cNvPr id="15" name="14 CuadroTexto"/>
          <p:cNvSpPr txBox="1"/>
          <p:nvPr/>
        </p:nvSpPr>
        <p:spPr>
          <a:xfrm>
            <a:off x="827584" y="2564904"/>
            <a:ext cx="6984776" cy="1938992"/>
          </a:xfrm>
          <a:prstGeom prst="rect">
            <a:avLst/>
          </a:prstGeom>
          <a:noFill/>
        </p:spPr>
        <p:txBody>
          <a:bodyPr wrap="square" rtlCol="0">
            <a:spAutoFit/>
          </a:bodyPr>
          <a:lstStyle/>
          <a:p>
            <a:pPr algn="just"/>
            <a:r>
              <a:rPr lang="es-MX" sz="2000" dirty="0" smtClean="0">
                <a:latin typeface="Arial" pitchFamily="34" charset="0"/>
                <a:cs typeface="Arial" pitchFamily="34" charset="0"/>
              </a:rPr>
              <a:t>En el mes de Febrero, se cumplieron los compromisos por la Secretaría de Desarrollo Social, como también se diseñaron nuevos programas y acciones a las cuales nuestro compromiso es cumplirlas sin excepción, cada compromiso es una acción que se cumplirla en favor de los ciudadanos del municipio de Juárez N.L.</a:t>
            </a:r>
            <a:endParaRPr lang="es-MX" sz="2000" dirty="0">
              <a:latin typeface="Arial" pitchFamily="34" charset="0"/>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5865515"/>
          </a:xfrm>
        </p:spPr>
        <p:txBody>
          <a:bodyPr/>
          <a:lstStyle/>
          <a:p>
            <a:pPr algn="ctr"/>
            <a:r>
              <a:rPr lang="es-ES" sz="2400" b="1" dirty="0" smtClean="0">
                <a:latin typeface="Arial" pitchFamily="34" charset="0"/>
                <a:cs typeface="Arial" pitchFamily="34" charset="0"/>
              </a:rPr>
              <a:t>3.- CURSOS DE AUTOEMPLEO</a:t>
            </a:r>
          </a:p>
          <a:p>
            <a:endParaRPr lang="es-MX" dirty="0"/>
          </a:p>
        </p:txBody>
      </p:sp>
      <p:sp>
        <p:nvSpPr>
          <p:cNvPr id="5" name="4 Rectángulo"/>
          <p:cNvSpPr/>
          <p:nvPr/>
        </p:nvSpPr>
        <p:spPr>
          <a:xfrm>
            <a:off x="899592" y="4725144"/>
            <a:ext cx="7572428" cy="1477328"/>
          </a:xfrm>
          <a:prstGeom prst="rect">
            <a:avLst/>
          </a:prstGeom>
        </p:spPr>
        <p:txBody>
          <a:bodyPr wrap="square">
            <a:spAutoFit/>
          </a:bodyPr>
          <a:lstStyle/>
          <a:p>
            <a:pPr algn="just">
              <a:spcBef>
                <a:spcPct val="50000"/>
              </a:spcBef>
            </a:pPr>
            <a:r>
              <a:rPr lang="es-ES" b="1" dirty="0" smtClean="0">
                <a:latin typeface="Arial" pitchFamily="34" charset="0"/>
                <a:cs typeface="Arial" pitchFamily="34" charset="0"/>
              </a:rPr>
              <a:t>En este mes se dieron 20 cursos de elaboración de jabones, chorizo casero, mazapán y tamarindo, en distintas colonias de nuestro municipio, en domicilios particulares de la Red de Mujeres que amablemente nos facilitan para que un grupo de mujeres aprendan dicha elaboración.</a:t>
            </a:r>
            <a:endParaRPr lang="es-ES" b="1" dirty="0">
              <a:latin typeface="Arial" pitchFamily="34" charset="0"/>
              <a:cs typeface="Arial" pitchFamily="34" charset="0"/>
            </a:endParaRPr>
          </a:p>
        </p:txBody>
      </p:sp>
      <p:pic>
        <p:nvPicPr>
          <p:cNvPr id="1026" name="Picture 2" descr="C:\Users\patrimonio1\Documents\FOTOS GENERAL\TAMARINDO\DSCF2324.JPG"/>
          <p:cNvPicPr>
            <a:picLocks noChangeAspect="1" noChangeArrowheads="1"/>
          </p:cNvPicPr>
          <p:nvPr/>
        </p:nvPicPr>
        <p:blipFill>
          <a:blip r:embed="rId2" cstate="print"/>
          <a:srcRect/>
          <a:stretch>
            <a:fillRect/>
          </a:stretch>
        </p:blipFill>
        <p:spPr bwMode="auto">
          <a:xfrm>
            <a:off x="4499992" y="1268760"/>
            <a:ext cx="4248472" cy="2996952"/>
          </a:xfrm>
          <a:prstGeom prst="rect">
            <a:avLst/>
          </a:prstGeom>
          <a:noFill/>
        </p:spPr>
      </p:pic>
      <p:pic>
        <p:nvPicPr>
          <p:cNvPr id="6" name="5 Imagen" descr="C:\Users\patrimonio1\Documents\FOTOS GENERAL\2014\DSCF2131.JPG"/>
          <p:cNvPicPr/>
          <p:nvPr/>
        </p:nvPicPr>
        <p:blipFill>
          <a:blip r:embed="rId3" cstate="print"/>
          <a:srcRect/>
          <a:stretch>
            <a:fillRect/>
          </a:stretch>
        </p:blipFill>
        <p:spPr bwMode="auto">
          <a:xfrm>
            <a:off x="251520" y="1268760"/>
            <a:ext cx="4032448" cy="302433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idx="1"/>
          </p:nvPr>
        </p:nvSpPr>
        <p:spPr>
          <a:xfrm>
            <a:off x="357158" y="332656"/>
            <a:ext cx="8229600" cy="5668112"/>
          </a:xfrm>
        </p:spPr>
        <p:txBody>
          <a:bodyPr/>
          <a:lstStyle/>
          <a:p>
            <a:pPr algn="ctr"/>
            <a:endParaRPr lang="es-ES" sz="2400" b="1" u="sng" dirty="0" smtClean="0">
              <a:latin typeface="Arial" pitchFamily="34" charset="0"/>
              <a:cs typeface="Arial" pitchFamily="34" charset="0"/>
            </a:endParaRPr>
          </a:p>
          <a:p>
            <a:pPr algn="ctr"/>
            <a:r>
              <a:rPr lang="es-ES" sz="2400" b="1" dirty="0" smtClean="0">
                <a:latin typeface="Arial" pitchFamily="34" charset="0"/>
                <a:cs typeface="Arial" pitchFamily="34" charset="0"/>
              </a:rPr>
              <a:t>4.- PLATICAS DE DESARROLLO HUMANO</a:t>
            </a:r>
          </a:p>
          <a:p>
            <a:endParaRPr lang="es-MX" dirty="0"/>
          </a:p>
        </p:txBody>
      </p:sp>
      <p:sp>
        <p:nvSpPr>
          <p:cNvPr id="7" name="6 Rectángulo"/>
          <p:cNvSpPr/>
          <p:nvPr/>
        </p:nvSpPr>
        <p:spPr>
          <a:xfrm>
            <a:off x="611560" y="5013176"/>
            <a:ext cx="7858180" cy="1200329"/>
          </a:xfrm>
          <a:prstGeom prst="rect">
            <a:avLst/>
          </a:prstGeom>
        </p:spPr>
        <p:txBody>
          <a:bodyPr wrap="square">
            <a:spAutoFit/>
          </a:bodyPr>
          <a:lstStyle/>
          <a:p>
            <a:pPr algn="just">
              <a:spcBef>
                <a:spcPct val="50000"/>
              </a:spcBef>
            </a:pPr>
            <a:r>
              <a:rPr lang="es-ES" b="1" dirty="0" smtClean="0">
                <a:latin typeface="Arial" pitchFamily="34" charset="0"/>
                <a:cs typeface="Arial" pitchFamily="34" charset="0"/>
              </a:rPr>
              <a:t>Se impartieron 20 pláticas sobre Violencia Familiar y Autoestima a escuelas, empleados del Municipio de Juárez y a empleados de Home </a:t>
            </a:r>
            <a:r>
              <a:rPr lang="es-ES" b="1" dirty="0" err="1" smtClean="0">
                <a:latin typeface="Arial" pitchFamily="34" charset="0"/>
                <a:cs typeface="Arial" pitchFamily="34" charset="0"/>
              </a:rPr>
              <a:t>Depot</a:t>
            </a:r>
            <a:r>
              <a:rPr lang="es-ES" b="1" dirty="0" smtClean="0">
                <a:latin typeface="Arial" pitchFamily="34" charset="0"/>
                <a:cs typeface="Arial" pitchFamily="34" charset="0"/>
              </a:rPr>
              <a:t> Sucursal Guadalupe, (esto por contar con gran capital humano de nuestro municipio).</a:t>
            </a:r>
            <a:endParaRPr lang="es-ES" b="1" dirty="0">
              <a:latin typeface="Arial" pitchFamily="34" charset="0"/>
              <a:cs typeface="Arial" pitchFamily="34" charset="0"/>
            </a:endParaRPr>
          </a:p>
        </p:txBody>
      </p:sp>
      <p:pic>
        <p:nvPicPr>
          <p:cNvPr id="5" name="4 Imagen" descr="C:\Users\patrimonio1\Documents\FOTOS GENERAL\2014\DSCF2252.JPG"/>
          <p:cNvPicPr/>
          <p:nvPr/>
        </p:nvPicPr>
        <p:blipFill>
          <a:blip r:embed="rId2" cstate="print"/>
          <a:srcRect/>
          <a:stretch>
            <a:fillRect/>
          </a:stretch>
        </p:blipFill>
        <p:spPr bwMode="auto">
          <a:xfrm>
            <a:off x="395536" y="1556792"/>
            <a:ext cx="3960440" cy="3024336"/>
          </a:xfrm>
          <a:prstGeom prst="rect">
            <a:avLst/>
          </a:prstGeom>
          <a:noFill/>
          <a:ln w="9525">
            <a:noFill/>
            <a:miter lim="800000"/>
            <a:headEnd/>
            <a:tailEnd/>
          </a:ln>
        </p:spPr>
      </p:pic>
      <p:pic>
        <p:nvPicPr>
          <p:cNvPr id="2050" name="Picture 2" descr="C:\Users\patrimonio1\Documents\FOTOS GENERAL\PLATICAS\DSCF2241.JPG"/>
          <p:cNvPicPr>
            <a:picLocks noChangeAspect="1" noChangeArrowheads="1"/>
          </p:cNvPicPr>
          <p:nvPr/>
        </p:nvPicPr>
        <p:blipFill>
          <a:blip r:embed="rId3" cstate="print"/>
          <a:srcRect/>
          <a:stretch>
            <a:fillRect/>
          </a:stretch>
        </p:blipFill>
        <p:spPr bwMode="auto">
          <a:xfrm>
            <a:off x="4499992" y="1556792"/>
            <a:ext cx="4032448" cy="302433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12776"/>
            <a:ext cx="8229600" cy="4525963"/>
          </a:xfrm>
        </p:spPr>
        <p:txBody>
          <a:bodyPr>
            <a:noAutofit/>
          </a:bodyPr>
          <a:lstStyle/>
          <a:p>
            <a:pPr algn="just"/>
            <a:r>
              <a:rPr lang="es-ES" sz="1600" dirty="0" smtClean="0">
                <a:latin typeface="Arial" pitchFamily="34" charset="0"/>
                <a:cs typeface="Arial" pitchFamily="34" charset="0"/>
              </a:rPr>
              <a:t>Cursos: Continuaremos dando cursos de autoempleo a Mujeres de nuestra comunidad en diferentes colonias, apoyadas por la Red de Mujeres.</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Platicas: tenemos </a:t>
            </a:r>
            <a:r>
              <a:rPr lang="es-ES" sz="1600" dirty="0" err="1" smtClean="0">
                <a:latin typeface="Arial" pitchFamily="34" charset="0"/>
                <a:cs typeface="Arial" pitchFamily="34" charset="0"/>
              </a:rPr>
              <a:t>agendadas</a:t>
            </a:r>
            <a:r>
              <a:rPr lang="es-ES" sz="1600" dirty="0" smtClean="0">
                <a:latin typeface="Arial" pitchFamily="34" charset="0"/>
                <a:cs typeface="Arial" pitchFamily="34" charset="0"/>
              </a:rPr>
              <a:t> pláticas de Violencia familiar y Autoestima en escuelas y domicilios particulares a grupos de madres de familia.</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Programas: estamos en coordinación con SEDESOL para traer el próximo mes el Programa Jefas de Familia a nuestro Municipio, ya tenemos registradas a más de 150 Mujeres.</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Estamos programando en coordinación con la Dirección de Vialidad y Transito un curso de manejo vehicular para Mujeres que lo están solicitando desde hace mucho tiempo, reuniremos un grupo de 20 Mujeres para iniciar en el mes de Mayo.</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Proyectos: continuamos dando seguimiento a los Proyectos en los que vamos a participar, si son aprobados</a:t>
            </a:r>
          </a:p>
          <a:p>
            <a:pPr algn="just"/>
            <a:r>
              <a:rPr lang="es-ES" sz="1600" dirty="0" smtClean="0">
                <a:latin typeface="Arial" pitchFamily="34" charset="0"/>
                <a:cs typeface="Arial" pitchFamily="34" charset="0"/>
              </a:rPr>
              <a:t>*INMUJERES</a:t>
            </a:r>
          </a:p>
          <a:p>
            <a:pPr algn="just"/>
            <a:r>
              <a:rPr lang="es-ES" sz="1600" dirty="0" smtClean="0">
                <a:latin typeface="Arial" pitchFamily="34" charset="0"/>
                <a:cs typeface="Arial" pitchFamily="34" charset="0"/>
              </a:rPr>
              <a:t>*ONU MUJERES</a:t>
            </a:r>
          </a:p>
          <a:p>
            <a:pPr algn="just"/>
            <a:r>
              <a:rPr lang="es-ES" sz="1600" dirty="0" smtClean="0">
                <a:latin typeface="Arial" pitchFamily="34" charset="0"/>
                <a:cs typeface="Arial" pitchFamily="34" charset="0"/>
              </a:rPr>
              <a:t>*CDI (Desarrollo Pueblos Indígenas)</a:t>
            </a:r>
            <a:endParaRPr lang="es-ES" sz="1600" dirty="0">
              <a:latin typeface="Arial" pitchFamily="34" charset="0"/>
              <a:cs typeface="Arial" pitchFamily="34" charset="0"/>
            </a:endParaRPr>
          </a:p>
        </p:txBody>
      </p:sp>
      <p:sp>
        <p:nvSpPr>
          <p:cNvPr id="13" name="12 Rectángulo"/>
          <p:cNvSpPr/>
          <p:nvPr/>
        </p:nvSpPr>
        <p:spPr>
          <a:xfrm>
            <a:off x="1619672" y="404664"/>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_tradnl" sz="6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499929" y="476672"/>
            <a:ext cx="6048672" cy="1200329"/>
          </a:xfrm>
          <a:prstGeom prst="rect">
            <a:avLst/>
          </a:prstGeom>
          <a:noFill/>
        </p:spPr>
        <p:txBody>
          <a:bodyPr wrap="square" lIns="91440" tIns="45720" rIns="91440" bIns="45720">
            <a:spAutoFit/>
          </a:bodyPr>
          <a:lstStyle/>
          <a:p>
            <a:pPr algn="ctr"/>
            <a:r>
              <a:rPr lang="es-ES_tradnl" sz="3600" b="1" cap="none" spc="0" dirty="0" smtClean="0">
                <a:ln w="10541" cmpd="sng">
                  <a:solidFill>
                    <a:schemeClr val="accent1">
                      <a:shade val="88000"/>
                      <a:satMod val="110000"/>
                    </a:schemeClr>
                  </a:solidFill>
                  <a:prstDash val="solid"/>
                </a:ln>
                <a:effectLst/>
                <a:latin typeface="Arial" pitchFamily="34" charset="0"/>
                <a:cs typeface="Arial" pitchFamily="34" charset="0"/>
              </a:rPr>
              <a:t>DIRECCIÓN DE CONCERTACIÓN SOCIAL</a:t>
            </a:r>
            <a:endParaRPr lang="es-ES" sz="3600" b="1" cap="none" spc="0" dirty="0">
              <a:ln w="10541" cmpd="sng">
                <a:solidFill>
                  <a:schemeClr val="accent1">
                    <a:shade val="88000"/>
                    <a:satMod val="110000"/>
                  </a:schemeClr>
                </a:solidFill>
                <a:prstDash val="solid"/>
              </a:ln>
              <a:effectLst/>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 name="9 CuadroTexto"/>
          <p:cNvSpPr txBox="1"/>
          <p:nvPr/>
        </p:nvSpPr>
        <p:spPr>
          <a:xfrm>
            <a:off x="1787961" y="1844824"/>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RAÚL ORLANDO GONZÁLEZ GONZÁLEZ</a:t>
            </a:r>
            <a:endParaRPr lang="es-ES" u="sng" dirty="0">
              <a:latin typeface="Arial" pitchFamily="34" charset="0"/>
              <a:cs typeface="Arial" pitchFamily="34" charset="0"/>
            </a:endParaRPr>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9" name="8 Rectángulo"/>
          <p:cNvSpPr/>
          <p:nvPr/>
        </p:nvSpPr>
        <p:spPr>
          <a:xfrm>
            <a:off x="539552" y="2636912"/>
            <a:ext cx="8132611" cy="3693319"/>
          </a:xfrm>
          <a:prstGeom prst="rect">
            <a:avLst/>
          </a:prstGeom>
        </p:spPr>
        <p:txBody>
          <a:bodyPr wrap="none">
            <a:spAutoFit/>
          </a:bodyPr>
          <a:lstStyle/>
          <a:p>
            <a:pPr marL="285750" indent="-285750"/>
            <a:endParaRPr lang="es-MX" dirty="0">
              <a:latin typeface="Arial Black" pitchFamily="34" charset="0"/>
            </a:endParaRPr>
          </a:p>
          <a:p>
            <a:pPr marL="285750" indent="-285750">
              <a:buFont typeface="Arial" pitchFamily="34" charset="0"/>
              <a:buChar char="•"/>
            </a:pPr>
            <a:r>
              <a:rPr lang="es-MX" dirty="0" smtClean="0">
                <a:latin typeface="Arial Black" pitchFamily="34" charset="0"/>
              </a:rPr>
              <a:t>Vinculación y </a:t>
            </a:r>
            <a:r>
              <a:rPr lang="es-MX" dirty="0">
                <a:latin typeface="Arial Black" pitchFamily="34" charset="0"/>
              </a:rPr>
              <a:t>D</a:t>
            </a:r>
            <a:r>
              <a:rPr lang="es-MX" dirty="0" smtClean="0">
                <a:latin typeface="Arial Black" pitchFamily="34" charset="0"/>
              </a:rPr>
              <a:t>esarrollo de Vacantes para Bolsa </a:t>
            </a:r>
            <a:r>
              <a:rPr lang="es-MX" dirty="0">
                <a:latin typeface="Arial Black" pitchFamily="34" charset="0"/>
              </a:rPr>
              <a:t>de </a:t>
            </a:r>
            <a:r>
              <a:rPr lang="es-MX" dirty="0" smtClean="0">
                <a:latin typeface="Arial Black" pitchFamily="34" charset="0"/>
              </a:rPr>
              <a:t>Trabajo.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Feria del Empleo.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Firma de Convenio con Distintas Instituciones </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endParaRPr lang="es-MX" dirty="0">
              <a:latin typeface="Arial Black" pitchFamily="34" charset="0"/>
            </a:endParaRPr>
          </a:p>
        </p:txBody>
      </p:sp>
      <p:sp>
        <p:nvSpPr>
          <p:cNvPr id="20"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9</a:t>
            </a:fld>
            <a:endParaRPr lang="es-E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9" grpId="0"/>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9995</TotalTime>
  <Words>2265</Words>
  <Application>Microsoft Office PowerPoint</Application>
  <PresentationFormat>Presentación en pantalla (4:3)</PresentationFormat>
  <Paragraphs>548</Paragraphs>
  <Slides>59</Slides>
  <Notes>11</Notes>
  <HiddenSlides>0</HiddenSlides>
  <MMClips>0</MMClips>
  <ScaleCrop>false</ScaleCrop>
  <HeadingPairs>
    <vt:vector size="4" baseType="variant">
      <vt:variant>
        <vt:lpstr>Tema</vt:lpstr>
      </vt:variant>
      <vt:variant>
        <vt:i4>2</vt:i4>
      </vt:variant>
      <vt:variant>
        <vt:lpstr>Títulos de diapositiva</vt:lpstr>
      </vt:variant>
      <vt:variant>
        <vt:i4>59</vt:i4>
      </vt:variant>
    </vt:vector>
  </HeadingPairs>
  <TitlesOfParts>
    <vt:vector size="61" baseType="lpstr">
      <vt:lpstr>Diseño personalizado</vt:lpstr>
      <vt:lpstr>Tema de Office</vt:lpstr>
      <vt:lpstr>Diapositiva 1</vt:lpstr>
      <vt:lpstr>OBJETIVO</vt:lpstr>
      <vt:lpstr>Diapositiva 3</vt:lpstr>
      <vt:lpstr>Diapositiva 4</vt:lpstr>
      <vt:lpstr>Diapositiva 5</vt:lpstr>
      <vt:lpstr>Diapositiva 6</vt:lpstr>
      <vt:lpstr>Diapositiva 7</vt:lpstr>
      <vt:lpstr>Diapositiva 8</vt:lpstr>
      <vt:lpstr>DIRECCIÓN DE CONCERTACIÓN SOCIAL</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DIRECCIÓN DE RECREACIÓN Y EVENOS</vt:lpstr>
      <vt:lpstr>Diapositiva 21</vt:lpstr>
      <vt:lpstr>Diapositiva 22</vt:lpstr>
      <vt:lpstr>Diapositiva 23</vt:lpstr>
      <vt:lpstr>Diapositiva 24</vt:lpstr>
      <vt:lpstr>Diapositiva 25</vt:lpstr>
      <vt:lpstr>Diapositiva 26</vt:lpstr>
      <vt:lpstr>DIRECCIÓN DE ACCIÓN COMUNITARIA </vt:lpstr>
      <vt:lpstr> ACCION  1: APOYO  DE  CONVOCATORIA  PARA  JUNTAS  VECINALES.</vt:lpstr>
      <vt:lpstr> ACCION  2: CENSO  DE CASAS  DESHABITADAS. </vt:lpstr>
      <vt:lpstr> ACCION 3: COMITÉS DE ACCIÓN COMUNITARIA.</vt:lpstr>
      <vt:lpstr> ACCION  4:  CANALIZACION Y REPORTE DE LOS CIUDADANOS. </vt:lpstr>
      <vt:lpstr> ACCION 5: CONVOCATORIA A LA CONFERENCIA DEL  DR. CÉSAR LOZANO.   </vt:lpstr>
      <vt:lpstr>Diapositiva 33</vt:lpstr>
      <vt:lpstr>DIRECCIÓN DE ATENCIÓN Y PARTICIPACIÓN CIUDADANA  </vt:lpstr>
      <vt:lpstr>Diapositiva 35</vt:lpstr>
      <vt:lpstr>Diapositiva 36</vt:lpstr>
      <vt:lpstr>Diapositiva 37</vt:lpstr>
      <vt:lpstr>Diapositiva 38</vt:lpstr>
      <vt:lpstr>Diapositiva 39</vt:lpstr>
      <vt:lpstr>Diapositiva 40</vt:lpstr>
      <vt:lpstr>Diapositiva 41</vt:lpstr>
      <vt:lpstr>Acciones de Marzo</vt:lpstr>
      <vt:lpstr>DIRECCIÓN DEL INSTITUTO DE LA JUVENTUD  </vt:lpstr>
      <vt:lpstr>Diapositiva 44</vt:lpstr>
      <vt:lpstr>Diapositiva 45</vt:lpstr>
      <vt:lpstr>Diapositiva 46</vt:lpstr>
      <vt:lpstr>Diapositiva 47</vt:lpstr>
      <vt:lpstr>Diapositiva 48</vt:lpstr>
      <vt:lpstr>Diapositiva 49</vt:lpstr>
      <vt:lpstr>Diapositiva 50</vt:lpstr>
      <vt:lpstr>Diapositiva 51</vt:lpstr>
      <vt:lpstr>DIRECCIÓN DEPORTES  </vt:lpstr>
      <vt:lpstr>Diapositiva 53</vt:lpstr>
      <vt:lpstr>Diapositiva 54</vt:lpstr>
      <vt:lpstr>DIRECCION DE  DEPORTES</vt:lpstr>
      <vt:lpstr>DIRECCION DE  DEPORTES</vt:lpstr>
      <vt:lpstr>DIRECCION DE  DEPORTES</vt:lpstr>
      <vt:lpstr>Diapositiva 58</vt:lpstr>
      <vt:lpstr>Diapositiva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PC</dc:creator>
  <cp:lastModifiedBy>PC</cp:lastModifiedBy>
  <cp:revision>826</cp:revision>
  <dcterms:created xsi:type="dcterms:W3CDTF">2013-08-20T17:36:10Z</dcterms:created>
  <dcterms:modified xsi:type="dcterms:W3CDTF">2014-03-27T23:30:01Z</dcterms:modified>
</cp:coreProperties>
</file>